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147473984"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2" d="100"/>
          <a:sy n="112" d="100"/>
        </p:scale>
        <p:origin x="55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4B21E-3D36-587C-171A-3E2E4F2B1D5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4D6F0829-52F7-FA81-99C3-76168C50A37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26659C6E-AEA7-710B-9C57-0AEDE5A630F8}"/>
              </a:ext>
            </a:extLst>
          </p:cNvPr>
          <p:cNvSpPr>
            <a:spLocks noGrp="1"/>
          </p:cNvSpPr>
          <p:nvPr>
            <p:ph type="dt" sz="half" idx="10"/>
          </p:nvPr>
        </p:nvSpPr>
        <p:spPr/>
        <p:txBody>
          <a:bodyPr/>
          <a:lstStyle/>
          <a:p>
            <a:fld id="{DEA4021D-36CB-497A-944E-5E64416BD4C9}" type="datetimeFigureOut">
              <a:rPr lang="en-GB" smtClean="0"/>
              <a:t>12/05/2025</a:t>
            </a:fld>
            <a:endParaRPr lang="en-GB"/>
          </a:p>
        </p:txBody>
      </p:sp>
      <p:sp>
        <p:nvSpPr>
          <p:cNvPr id="5" name="Footer Placeholder 4">
            <a:extLst>
              <a:ext uri="{FF2B5EF4-FFF2-40B4-BE49-F238E27FC236}">
                <a16:creationId xmlns:a16="http://schemas.microsoft.com/office/drawing/2014/main" id="{38D45E46-88C5-1E30-1935-8C66C7CEFC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A8AAC7D-EB27-5443-BE21-DA8CFA9395C0}"/>
              </a:ext>
            </a:extLst>
          </p:cNvPr>
          <p:cNvSpPr>
            <a:spLocks noGrp="1"/>
          </p:cNvSpPr>
          <p:nvPr>
            <p:ph type="sldNum" sz="quarter" idx="12"/>
          </p:nvPr>
        </p:nvSpPr>
        <p:spPr/>
        <p:txBody>
          <a:bodyPr/>
          <a:lstStyle/>
          <a:p>
            <a:fld id="{082058CA-D8A8-4989-A272-FFDE98A1E462}" type="slidenum">
              <a:rPr lang="en-GB" smtClean="0"/>
              <a:t>‹#›</a:t>
            </a:fld>
            <a:endParaRPr lang="en-GB"/>
          </a:p>
        </p:txBody>
      </p:sp>
    </p:spTree>
    <p:extLst>
      <p:ext uri="{BB962C8B-B14F-4D97-AF65-F5344CB8AC3E}">
        <p14:creationId xmlns:p14="http://schemas.microsoft.com/office/powerpoint/2010/main" val="2290984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EFCD7-3BE3-6FFD-F2C0-86BE2C221037}"/>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1FC2BF1E-3934-65D2-835D-7AF34EBD5F4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A5989B51-5FA8-E6F9-1E53-0CE534BA62A2}"/>
              </a:ext>
            </a:extLst>
          </p:cNvPr>
          <p:cNvSpPr>
            <a:spLocks noGrp="1"/>
          </p:cNvSpPr>
          <p:nvPr>
            <p:ph type="dt" sz="half" idx="10"/>
          </p:nvPr>
        </p:nvSpPr>
        <p:spPr/>
        <p:txBody>
          <a:bodyPr/>
          <a:lstStyle/>
          <a:p>
            <a:fld id="{DEA4021D-36CB-497A-944E-5E64416BD4C9}" type="datetimeFigureOut">
              <a:rPr lang="en-GB" smtClean="0"/>
              <a:t>12/05/2025</a:t>
            </a:fld>
            <a:endParaRPr lang="en-GB"/>
          </a:p>
        </p:txBody>
      </p:sp>
      <p:sp>
        <p:nvSpPr>
          <p:cNvPr id="5" name="Footer Placeholder 4">
            <a:extLst>
              <a:ext uri="{FF2B5EF4-FFF2-40B4-BE49-F238E27FC236}">
                <a16:creationId xmlns:a16="http://schemas.microsoft.com/office/drawing/2014/main" id="{2F350F3F-4902-FCDC-C577-BDBB86EBD5C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B6E0449-1A7F-BE5A-8728-C75EB8C87BB4}"/>
              </a:ext>
            </a:extLst>
          </p:cNvPr>
          <p:cNvSpPr>
            <a:spLocks noGrp="1"/>
          </p:cNvSpPr>
          <p:nvPr>
            <p:ph type="sldNum" sz="quarter" idx="12"/>
          </p:nvPr>
        </p:nvSpPr>
        <p:spPr/>
        <p:txBody>
          <a:bodyPr/>
          <a:lstStyle/>
          <a:p>
            <a:fld id="{082058CA-D8A8-4989-A272-FFDE98A1E462}" type="slidenum">
              <a:rPr lang="en-GB" smtClean="0"/>
              <a:t>‹#›</a:t>
            </a:fld>
            <a:endParaRPr lang="en-GB"/>
          </a:p>
        </p:txBody>
      </p:sp>
    </p:spTree>
    <p:extLst>
      <p:ext uri="{BB962C8B-B14F-4D97-AF65-F5344CB8AC3E}">
        <p14:creationId xmlns:p14="http://schemas.microsoft.com/office/powerpoint/2010/main" val="19955234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00DDC6-68AE-C871-E73F-DBD0A1332487}"/>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4B1E1A41-A7CA-1EBF-42A9-C8F4A408B32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E77A04F2-19D7-84EC-E923-3A8E815F5256}"/>
              </a:ext>
            </a:extLst>
          </p:cNvPr>
          <p:cNvSpPr>
            <a:spLocks noGrp="1"/>
          </p:cNvSpPr>
          <p:nvPr>
            <p:ph type="dt" sz="half" idx="10"/>
          </p:nvPr>
        </p:nvSpPr>
        <p:spPr/>
        <p:txBody>
          <a:bodyPr/>
          <a:lstStyle/>
          <a:p>
            <a:fld id="{DEA4021D-36CB-497A-944E-5E64416BD4C9}" type="datetimeFigureOut">
              <a:rPr lang="en-GB" smtClean="0"/>
              <a:t>12/05/2025</a:t>
            </a:fld>
            <a:endParaRPr lang="en-GB"/>
          </a:p>
        </p:txBody>
      </p:sp>
      <p:sp>
        <p:nvSpPr>
          <p:cNvPr id="5" name="Footer Placeholder 4">
            <a:extLst>
              <a:ext uri="{FF2B5EF4-FFF2-40B4-BE49-F238E27FC236}">
                <a16:creationId xmlns:a16="http://schemas.microsoft.com/office/drawing/2014/main" id="{0D9A6B8F-0365-A786-FFB1-F5044CD963D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77DD652-691D-FCDD-AB5F-F124F9112C7F}"/>
              </a:ext>
            </a:extLst>
          </p:cNvPr>
          <p:cNvSpPr>
            <a:spLocks noGrp="1"/>
          </p:cNvSpPr>
          <p:nvPr>
            <p:ph type="sldNum" sz="quarter" idx="12"/>
          </p:nvPr>
        </p:nvSpPr>
        <p:spPr/>
        <p:txBody>
          <a:bodyPr/>
          <a:lstStyle/>
          <a:p>
            <a:fld id="{082058CA-D8A8-4989-A272-FFDE98A1E462}" type="slidenum">
              <a:rPr lang="en-GB" smtClean="0"/>
              <a:t>‹#›</a:t>
            </a:fld>
            <a:endParaRPr lang="en-GB"/>
          </a:p>
        </p:txBody>
      </p:sp>
    </p:spTree>
    <p:extLst>
      <p:ext uri="{BB962C8B-B14F-4D97-AF65-F5344CB8AC3E}">
        <p14:creationId xmlns:p14="http://schemas.microsoft.com/office/powerpoint/2010/main" val="19986498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le Slide 2">
    <p:bg>
      <p:bgPr>
        <a:solidFill>
          <a:schemeClr val="bg1"/>
        </a:solidFill>
        <a:effectLst/>
      </p:bgPr>
    </p:bg>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3AD0732B-73E0-2DEC-D5E4-CD9E8AE7A53A}"/>
              </a:ext>
            </a:extLst>
          </p:cNvPr>
          <p:cNvSpPr/>
          <p:nvPr userDrawn="1"/>
        </p:nvSpPr>
        <p:spPr>
          <a:xfrm>
            <a:off x="0" y="0"/>
            <a:ext cx="12192000" cy="68576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005FBE"/>
          </a:solidFill>
        </p:spPr>
        <p:txBody>
          <a:bodyPr wrap="square" lIns="0" tIns="0" rIns="0" bIns="0" rtlCol="0"/>
          <a:lstStyle/>
          <a:p>
            <a:endParaRPr sz="1092" dirty="0"/>
          </a:p>
        </p:txBody>
      </p:sp>
      <p:sp>
        <p:nvSpPr>
          <p:cNvPr id="10" name="object 4">
            <a:extLst>
              <a:ext uri="{FF2B5EF4-FFF2-40B4-BE49-F238E27FC236}">
                <a16:creationId xmlns:a16="http://schemas.microsoft.com/office/drawing/2014/main" id="{3C3DFF8C-1EE7-25BA-6123-3D1A8AA59C17}"/>
              </a:ext>
            </a:extLst>
          </p:cNvPr>
          <p:cNvSpPr txBox="1"/>
          <p:nvPr userDrawn="1"/>
        </p:nvSpPr>
        <p:spPr>
          <a:xfrm>
            <a:off x="488926" y="6101249"/>
            <a:ext cx="2116084" cy="300925"/>
          </a:xfrm>
          <a:prstGeom prst="rect">
            <a:avLst/>
          </a:prstGeom>
        </p:spPr>
        <p:txBody>
          <a:bodyPr vert="horz" wrap="square" lIns="0" tIns="6931" rIns="0" bIns="0" rtlCol="0">
            <a:spAutoFit/>
          </a:bodyPr>
          <a:lstStyle/>
          <a:p>
            <a:pPr marL="7701">
              <a:lnSpc>
                <a:spcPct val="100000"/>
              </a:lnSpc>
              <a:spcBef>
                <a:spcPts val="55"/>
              </a:spcBef>
            </a:pPr>
            <a:r>
              <a:rPr sz="1910" b="1" spc="-12" dirty="0">
                <a:solidFill>
                  <a:srgbClr val="FFFFFF"/>
                </a:solidFill>
                <a:latin typeface="Arial"/>
                <a:cs typeface="Arial"/>
              </a:rPr>
              <a:t>gmcancer.org.uk</a:t>
            </a:r>
            <a:endParaRPr sz="1910" dirty="0">
              <a:latin typeface="Arial"/>
              <a:cs typeface="Arial"/>
            </a:endParaRPr>
          </a:p>
        </p:txBody>
      </p:sp>
      <p:grpSp>
        <p:nvGrpSpPr>
          <p:cNvPr id="12" name="object 6">
            <a:extLst>
              <a:ext uri="{FF2B5EF4-FFF2-40B4-BE49-F238E27FC236}">
                <a16:creationId xmlns:a16="http://schemas.microsoft.com/office/drawing/2014/main" id="{B53FAFE6-3C68-694D-4F4E-01BB7902D72D}"/>
              </a:ext>
            </a:extLst>
          </p:cNvPr>
          <p:cNvGrpSpPr/>
          <p:nvPr userDrawn="1"/>
        </p:nvGrpSpPr>
        <p:grpSpPr>
          <a:xfrm>
            <a:off x="6688994" y="0"/>
            <a:ext cx="5503344" cy="3423609"/>
            <a:chOff x="11029872" y="0"/>
            <a:chExt cx="9074785" cy="5645785"/>
          </a:xfrm>
        </p:grpSpPr>
        <p:sp>
          <p:nvSpPr>
            <p:cNvPr id="13" name="object 7">
              <a:extLst>
                <a:ext uri="{FF2B5EF4-FFF2-40B4-BE49-F238E27FC236}">
                  <a16:creationId xmlns:a16="http://schemas.microsoft.com/office/drawing/2014/main" id="{53811BCE-5D1C-86F2-6F1F-11B449E6C8DC}"/>
                </a:ext>
              </a:extLst>
            </p:cNvPr>
            <p:cNvSpPr/>
            <p:nvPr/>
          </p:nvSpPr>
          <p:spPr>
            <a:xfrm>
              <a:off x="15038408" y="0"/>
              <a:ext cx="5066030" cy="5645785"/>
            </a:xfrm>
            <a:custGeom>
              <a:avLst/>
              <a:gdLst/>
              <a:ahLst/>
              <a:cxnLst/>
              <a:rect l="l" t="t" r="r" b="b"/>
              <a:pathLst>
                <a:path w="5066030" h="5645785">
                  <a:moveTo>
                    <a:pt x="5065692" y="0"/>
                  </a:moveTo>
                  <a:lnTo>
                    <a:pt x="2155953" y="0"/>
                  </a:lnTo>
                  <a:lnTo>
                    <a:pt x="1775786" y="1403290"/>
                  </a:lnTo>
                  <a:lnTo>
                    <a:pt x="1759691" y="1451234"/>
                  </a:lnTo>
                  <a:lnTo>
                    <a:pt x="1738353" y="1496417"/>
                  </a:lnTo>
                  <a:lnTo>
                    <a:pt x="1712136" y="1538480"/>
                  </a:lnTo>
                  <a:lnTo>
                    <a:pt x="1681407" y="1577061"/>
                  </a:lnTo>
                  <a:lnTo>
                    <a:pt x="1646531" y="1611798"/>
                  </a:lnTo>
                  <a:lnTo>
                    <a:pt x="1607875" y="1642330"/>
                  </a:lnTo>
                  <a:lnTo>
                    <a:pt x="1565805" y="1668295"/>
                  </a:lnTo>
                  <a:lnTo>
                    <a:pt x="1520686" y="1689333"/>
                  </a:lnTo>
                  <a:lnTo>
                    <a:pt x="1472884" y="1705082"/>
                  </a:lnTo>
                  <a:lnTo>
                    <a:pt x="227278" y="2035418"/>
                  </a:lnTo>
                  <a:lnTo>
                    <a:pt x="6688" y="3213539"/>
                  </a:lnTo>
                  <a:lnTo>
                    <a:pt x="381" y="3263555"/>
                  </a:lnTo>
                  <a:lnTo>
                    <a:pt x="0" y="3313408"/>
                  </a:lnTo>
                  <a:lnTo>
                    <a:pt x="5371" y="3362611"/>
                  </a:lnTo>
                  <a:lnTo>
                    <a:pt x="16325" y="3410675"/>
                  </a:lnTo>
                  <a:lnTo>
                    <a:pt x="32689" y="3457113"/>
                  </a:lnTo>
                  <a:lnTo>
                    <a:pt x="54292" y="3501438"/>
                  </a:lnTo>
                  <a:lnTo>
                    <a:pt x="80962" y="3543161"/>
                  </a:lnTo>
                  <a:lnTo>
                    <a:pt x="112529" y="3581797"/>
                  </a:lnTo>
                  <a:lnTo>
                    <a:pt x="148819" y="3616856"/>
                  </a:lnTo>
                  <a:lnTo>
                    <a:pt x="2395850" y="5542881"/>
                  </a:lnTo>
                  <a:lnTo>
                    <a:pt x="2436006" y="5573395"/>
                  </a:lnTo>
                  <a:lnTo>
                    <a:pt x="2478953" y="5598660"/>
                  </a:lnTo>
                  <a:lnTo>
                    <a:pt x="2524190" y="5618591"/>
                  </a:lnTo>
                  <a:lnTo>
                    <a:pt x="2571215" y="5633102"/>
                  </a:lnTo>
                  <a:lnTo>
                    <a:pt x="2619528" y="5642108"/>
                  </a:lnTo>
                  <a:lnTo>
                    <a:pt x="2668626" y="5645522"/>
                  </a:lnTo>
                  <a:lnTo>
                    <a:pt x="2718008" y="5643260"/>
                  </a:lnTo>
                  <a:lnTo>
                    <a:pt x="2767173" y="5635235"/>
                  </a:lnTo>
                  <a:lnTo>
                    <a:pt x="2815618" y="5621361"/>
                  </a:lnTo>
                  <a:lnTo>
                    <a:pt x="5065692" y="4829266"/>
                  </a:lnTo>
                  <a:lnTo>
                    <a:pt x="5065692" y="0"/>
                  </a:lnTo>
                  <a:close/>
                </a:path>
              </a:pathLst>
            </a:custGeom>
            <a:solidFill>
              <a:srgbClr val="41B6E6"/>
            </a:solidFill>
          </p:spPr>
          <p:txBody>
            <a:bodyPr wrap="square" lIns="0" tIns="0" rIns="0" bIns="0" rtlCol="0"/>
            <a:lstStyle/>
            <a:p>
              <a:endParaRPr sz="1092" dirty="0"/>
            </a:p>
          </p:txBody>
        </p:sp>
        <p:sp>
          <p:nvSpPr>
            <p:cNvPr id="14" name="object 8">
              <a:extLst>
                <a:ext uri="{FF2B5EF4-FFF2-40B4-BE49-F238E27FC236}">
                  <a16:creationId xmlns:a16="http://schemas.microsoft.com/office/drawing/2014/main" id="{1CCA1523-4E63-5541-6092-2370B82DAC7B}"/>
                </a:ext>
              </a:extLst>
            </p:cNvPr>
            <p:cNvSpPr/>
            <p:nvPr/>
          </p:nvSpPr>
          <p:spPr>
            <a:xfrm>
              <a:off x="15265686" y="0"/>
              <a:ext cx="1929130" cy="2035810"/>
            </a:xfrm>
            <a:custGeom>
              <a:avLst/>
              <a:gdLst/>
              <a:ahLst/>
              <a:cxnLst/>
              <a:rect l="l" t="t" r="r" b="b"/>
              <a:pathLst>
                <a:path w="1929130" h="2035810">
                  <a:moveTo>
                    <a:pt x="1928674" y="0"/>
                  </a:moveTo>
                  <a:lnTo>
                    <a:pt x="557221" y="0"/>
                  </a:lnTo>
                  <a:lnTo>
                    <a:pt x="481783" y="45601"/>
                  </a:lnTo>
                  <a:lnTo>
                    <a:pt x="440903" y="81834"/>
                  </a:lnTo>
                  <a:lnTo>
                    <a:pt x="404961" y="123105"/>
                  </a:lnTo>
                  <a:lnTo>
                    <a:pt x="376915" y="163987"/>
                  </a:lnTo>
                  <a:lnTo>
                    <a:pt x="353859" y="208160"/>
                  </a:lnTo>
                  <a:lnTo>
                    <a:pt x="336051" y="255215"/>
                  </a:lnTo>
                  <a:lnTo>
                    <a:pt x="323749" y="304743"/>
                  </a:lnTo>
                  <a:lnTo>
                    <a:pt x="0" y="2035424"/>
                  </a:lnTo>
                  <a:lnTo>
                    <a:pt x="1245606" y="1705088"/>
                  </a:lnTo>
                  <a:lnTo>
                    <a:pt x="1293407" y="1689336"/>
                  </a:lnTo>
                  <a:lnTo>
                    <a:pt x="1338526" y="1668296"/>
                  </a:lnTo>
                  <a:lnTo>
                    <a:pt x="1380597" y="1642328"/>
                  </a:lnTo>
                  <a:lnTo>
                    <a:pt x="1419253" y="1611795"/>
                  </a:lnTo>
                  <a:lnTo>
                    <a:pt x="1454128" y="1577057"/>
                  </a:lnTo>
                  <a:lnTo>
                    <a:pt x="1484858" y="1538476"/>
                  </a:lnTo>
                  <a:lnTo>
                    <a:pt x="1511074" y="1496413"/>
                  </a:lnTo>
                  <a:lnTo>
                    <a:pt x="1532413" y="1451229"/>
                  </a:lnTo>
                  <a:lnTo>
                    <a:pt x="1548507" y="1403286"/>
                  </a:lnTo>
                  <a:lnTo>
                    <a:pt x="1928674" y="0"/>
                  </a:lnTo>
                  <a:close/>
                </a:path>
              </a:pathLst>
            </a:custGeom>
            <a:solidFill>
              <a:srgbClr val="0D86A1"/>
            </a:solidFill>
          </p:spPr>
          <p:txBody>
            <a:bodyPr wrap="square" lIns="0" tIns="0" rIns="0" bIns="0" rtlCol="0"/>
            <a:lstStyle/>
            <a:p>
              <a:endParaRPr sz="1092" dirty="0"/>
            </a:p>
          </p:txBody>
        </p:sp>
        <p:sp>
          <p:nvSpPr>
            <p:cNvPr id="15" name="object 9">
              <a:extLst>
                <a:ext uri="{FF2B5EF4-FFF2-40B4-BE49-F238E27FC236}">
                  <a16:creationId xmlns:a16="http://schemas.microsoft.com/office/drawing/2014/main" id="{D1302CD2-A156-564F-BA86-AC80946CC6D2}"/>
                </a:ext>
              </a:extLst>
            </p:cNvPr>
            <p:cNvSpPr/>
            <p:nvPr/>
          </p:nvSpPr>
          <p:spPr>
            <a:xfrm>
              <a:off x="11029872" y="0"/>
              <a:ext cx="4793615" cy="2477770"/>
            </a:xfrm>
            <a:custGeom>
              <a:avLst/>
              <a:gdLst/>
              <a:ahLst/>
              <a:cxnLst/>
              <a:rect l="l" t="t" r="r" b="b"/>
              <a:pathLst>
                <a:path w="4793615" h="2477770">
                  <a:moveTo>
                    <a:pt x="4793037" y="0"/>
                  </a:moveTo>
                  <a:lnTo>
                    <a:pt x="0" y="0"/>
                  </a:lnTo>
                  <a:lnTo>
                    <a:pt x="3738" y="30826"/>
                  </a:lnTo>
                  <a:lnTo>
                    <a:pt x="17202" y="83598"/>
                  </a:lnTo>
                  <a:lnTo>
                    <a:pt x="35181" y="129934"/>
                  </a:lnTo>
                  <a:lnTo>
                    <a:pt x="58562" y="174005"/>
                  </a:lnTo>
                  <a:lnTo>
                    <a:pt x="87188" y="215400"/>
                  </a:lnTo>
                  <a:lnTo>
                    <a:pt x="120905" y="253708"/>
                  </a:lnTo>
                  <a:lnTo>
                    <a:pt x="2207721" y="2351487"/>
                  </a:lnTo>
                  <a:lnTo>
                    <a:pt x="2245503" y="2385223"/>
                  </a:lnTo>
                  <a:lnTo>
                    <a:pt x="2286454" y="2413920"/>
                  </a:lnTo>
                  <a:lnTo>
                    <a:pt x="2330088" y="2437455"/>
                  </a:lnTo>
                  <a:lnTo>
                    <a:pt x="2375917" y="2455706"/>
                  </a:lnTo>
                  <a:lnTo>
                    <a:pt x="2423453" y="2468552"/>
                  </a:lnTo>
                  <a:lnTo>
                    <a:pt x="2472208" y="2475869"/>
                  </a:lnTo>
                  <a:lnTo>
                    <a:pt x="2521695" y="2477536"/>
                  </a:lnTo>
                  <a:lnTo>
                    <a:pt x="2571426" y="2473431"/>
                  </a:lnTo>
                  <a:lnTo>
                    <a:pt x="2620913" y="2463431"/>
                  </a:lnTo>
                  <a:lnTo>
                    <a:pt x="4235817" y="2035424"/>
                  </a:lnTo>
                  <a:lnTo>
                    <a:pt x="4559555" y="304743"/>
                  </a:lnTo>
                  <a:lnTo>
                    <a:pt x="4571862" y="255215"/>
                  </a:lnTo>
                  <a:lnTo>
                    <a:pt x="4589671" y="208160"/>
                  </a:lnTo>
                  <a:lnTo>
                    <a:pt x="4612728" y="163987"/>
                  </a:lnTo>
                  <a:lnTo>
                    <a:pt x="4640778" y="123105"/>
                  </a:lnTo>
                  <a:lnTo>
                    <a:pt x="4676716" y="81834"/>
                  </a:lnTo>
                  <a:lnTo>
                    <a:pt x="4717596" y="45601"/>
                  </a:lnTo>
                  <a:lnTo>
                    <a:pt x="4763006" y="14921"/>
                  </a:lnTo>
                  <a:lnTo>
                    <a:pt x="4793037" y="0"/>
                  </a:lnTo>
                  <a:close/>
                </a:path>
              </a:pathLst>
            </a:custGeom>
            <a:solidFill>
              <a:srgbClr val="AACF33"/>
            </a:solidFill>
          </p:spPr>
          <p:txBody>
            <a:bodyPr wrap="square" lIns="0" tIns="0" rIns="0" bIns="0" rtlCol="0"/>
            <a:lstStyle/>
            <a:p>
              <a:endParaRPr sz="1092" dirty="0"/>
            </a:p>
          </p:txBody>
        </p:sp>
        <p:sp>
          <p:nvSpPr>
            <p:cNvPr id="28" name="object 10">
              <a:extLst>
                <a:ext uri="{FF2B5EF4-FFF2-40B4-BE49-F238E27FC236}">
                  <a16:creationId xmlns:a16="http://schemas.microsoft.com/office/drawing/2014/main" id="{3BB6D70F-16C1-4BFE-3BFD-D43AB33088B6}"/>
                </a:ext>
              </a:extLst>
            </p:cNvPr>
            <p:cNvSpPr/>
            <p:nvPr/>
          </p:nvSpPr>
          <p:spPr>
            <a:xfrm>
              <a:off x="14538307" y="3411015"/>
              <a:ext cx="2075180" cy="2040889"/>
            </a:xfrm>
            <a:custGeom>
              <a:avLst/>
              <a:gdLst/>
              <a:ahLst/>
              <a:cxnLst/>
              <a:rect l="l" t="t" r="r" b="b"/>
              <a:pathLst>
                <a:path w="2075180" h="2040889">
                  <a:moveTo>
                    <a:pt x="277785" y="302213"/>
                  </a:moveTo>
                  <a:lnTo>
                    <a:pt x="112680" y="840332"/>
                  </a:lnTo>
                  <a:lnTo>
                    <a:pt x="5772" y="1188625"/>
                  </a:lnTo>
                  <a:lnTo>
                    <a:pt x="0" y="1223419"/>
                  </a:lnTo>
                  <a:lnTo>
                    <a:pt x="3349" y="1257960"/>
                  </a:lnTo>
                  <a:lnTo>
                    <a:pt x="15418" y="1290492"/>
                  </a:lnTo>
                  <a:lnTo>
                    <a:pt x="35803" y="1319260"/>
                  </a:lnTo>
                  <a:lnTo>
                    <a:pt x="46315" y="1330548"/>
                  </a:lnTo>
                  <a:lnTo>
                    <a:pt x="323689" y="1628507"/>
                  </a:lnTo>
                  <a:lnTo>
                    <a:pt x="667490" y="1998014"/>
                  </a:lnTo>
                  <a:lnTo>
                    <a:pt x="669406" y="2000077"/>
                  </a:lnTo>
                  <a:lnTo>
                    <a:pt x="671396" y="2002109"/>
                  </a:lnTo>
                  <a:lnTo>
                    <a:pt x="716847" y="2031527"/>
                  </a:lnTo>
                  <a:lnTo>
                    <a:pt x="764057" y="2040685"/>
                  </a:lnTo>
                  <a:lnTo>
                    <a:pt x="779812" y="2039920"/>
                  </a:lnTo>
                  <a:lnTo>
                    <a:pt x="1255064" y="1931723"/>
                  </a:lnTo>
                  <a:lnTo>
                    <a:pt x="1699186" y="1829664"/>
                  </a:lnTo>
                  <a:lnTo>
                    <a:pt x="1760499" y="1797145"/>
                  </a:lnTo>
                  <a:lnTo>
                    <a:pt x="1797341" y="1738357"/>
                  </a:lnTo>
                  <a:lnTo>
                    <a:pt x="2054212" y="901262"/>
                  </a:lnTo>
                  <a:lnTo>
                    <a:pt x="2069353" y="851934"/>
                  </a:lnTo>
                  <a:lnTo>
                    <a:pt x="2075140" y="817179"/>
                  </a:lnTo>
                  <a:lnTo>
                    <a:pt x="2071792" y="782646"/>
                  </a:lnTo>
                  <a:lnTo>
                    <a:pt x="2059725" y="750119"/>
                  </a:lnTo>
                  <a:lnTo>
                    <a:pt x="1632990" y="284726"/>
                  </a:lnTo>
                  <a:lnTo>
                    <a:pt x="1407677" y="42629"/>
                  </a:lnTo>
                  <a:lnTo>
                    <a:pt x="1348863" y="5815"/>
                  </a:lnTo>
                  <a:lnTo>
                    <a:pt x="1314657" y="0"/>
                  </a:lnTo>
                  <a:lnTo>
                    <a:pt x="1279566" y="3279"/>
                  </a:lnTo>
                  <a:lnTo>
                    <a:pt x="375866" y="210938"/>
                  </a:lnTo>
                  <a:lnTo>
                    <a:pt x="342869" y="223300"/>
                  </a:lnTo>
                  <a:lnTo>
                    <a:pt x="314633" y="243453"/>
                  </a:lnTo>
                  <a:lnTo>
                    <a:pt x="292493" y="270167"/>
                  </a:lnTo>
                  <a:lnTo>
                    <a:pt x="277785" y="302213"/>
                  </a:lnTo>
                  <a:close/>
                </a:path>
              </a:pathLst>
            </a:custGeom>
            <a:ln w="62825">
              <a:solidFill>
                <a:srgbClr val="003087"/>
              </a:solidFill>
            </a:ln>
          </p:spPr>
          <p:txBody>
            <a:bodyPr wrap="square" lIns="0" tIns="0" rIns="0" bIns="0" rtlCol="0"/>
            <a:lstStyle/>
            <a:p>
              <a:endParaRPr sz="1092"/>
            </a:p>
          </p:txBody>
        </p:sp>
      </p:grpSp>
      <p:sp>
        <p:nvSpPr>
          <p:cNvPr id="29" name="Text Placeholder 134">
            <a:extLst>
              <a:ext uri="{FF2B5EF4-FFF2-40B4-BE49-F238E27FC236}">
                <a16:creationId xmlns:a16="http://schemas.microsoft.com/office/drawing/2014/main" id="{C753550D-0FB5-9839-BA89-6B984B82FDD5}"/>
              </a:ext>
            </a:extLst>
          </p:cNvPr>
          <p:cNvSpPr>
            <a:spLocks noGrp="1"/>
          </p:cNvSpPr>
          <p:nvPr>
            <p:ph type="body" sz="quarter" idx="11" hasCustomPrompt="1"/>
          </p:nvPr>
        </p:nvSpPr>
        <p:spPr>
          <a:xfrm>
            <a:off x="488925" y="2111915"/>
            <a:ext cx="7640359" cy="1890282"/>
          </a:xfrm>
          <a:prstGeom prst="rect">
            <a:avLst/>
          </a:prstGeom>
        </p:spPr>
        <p:txBody>
          <a:bodyPr/>
          <a:lstStyle>
            <a:lvl1pPr>
              <a:defRPr sz="5821" b="1">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Main Heading</a:t>
            </a:r>
            <a:br>
              <a:rPr lang="en-GB" dirty="0"/>
            </a:br>
            <a:r>
              <a:rPr lang="en-GB" dirty="0"/>
              <a:t>Goes Here</a:t>
            </a:r>
          </a:p>
        </p:txBody>
      </p:sp>
      <p:sp>
        <p:nvSpPr>
          <p:cNvPr id="30" name="Text Placeholder 134">
            <a:extLst>
              <a:ext uri="{FF2B5EF4-FFF2-40B4-BE49-F238E27FC236}">
                <a16:creationId xmlns:a16="http://schemas.microsoft.com/office/drawing/2014/main" id="{B5C4CF23-23B9-0D48-AFAF-9E096F1F18BF}"/>
              </a:ext>
            </a:extLst>
          </p:cNvPr>
          <p:cNvSpPr>
            <a:spLocks noGrp="1"/>
          </p:cNvSpPr>
          <p:nvPr>
            <p:ph type="body" sz="quarter" idx="12" hasCustomPrompt="1"/>
          </p:nvPr>
        </p:nvSpPr>
        <p:spPr>
          <a:xfrm>
            <a:off x="488925" y="4145825"/>
            <a:ext cx="7640359" cy="1024602"/>
          </a:xfrm>
          <a:prstGeom prst="rect">
            <a:avLst/>
          </a:prstGeom>
        </p:spPr>
        <p:txBody>
          <a:bodyPr/>
          <a:lstStyle>
            <a:lvl1pPr>
              <a:defRPr sz="3153" b="0">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goes here</a:t>
            </a:r>
          </a:p>
        </p:txBody>
      </p:sp>
      <p:pic>
        <p:nvPicPr>
          <p:cNvPr id="37" name="Picture 36">
            <a:extLst>
              <a:ext uri="{FF2B5EF4-FFF2-40B4-BE49-F238E27FC236}">
                <a16:creationId xmlns:a16="http://schemas.microsoft.com/office/drawing/2014/main" id="{AFC4D197-11BC-B45D-6BA3-71216E8168D1}"/>
              </a:ext>
            </a:extLst>
          </p:cNvPr>
          <p:cNvPicPr>
            <a:picLocks noChangeAspect="1"/>
          </p:cNvPicPr>
          <p:nvPr userDrawn="1"/>
        </p:nvPicPr>
        <p:blipFill rotWithShape="1">
          <a:blip r:embed="rId2"/>
          <a:srcRect l="60404" t="39753" r="9244" b="27630"/>
          <a:stretch/>
        </p:blipFill>
        <p:spPr>
          <a:xfrm>
            <a:off x="8036656" y="3710867"/>
            <a:ext cx="4155344" cy="3146748"/>
          </a:xfrm>
          <a:prstGeom prst="rect">
            <a:avLst/>
          </a:prstGeom>
        </p:spPr>
      </p:pic>
      <p:pic>
        <p:nvPicPr>
          <p:cNvPr id="41" name="Graphic 40">
            <a:extLst>
              <a:ext uri="{FF2B5EF4-FFF2-40B4-BE49-F238E27FC236}">
                <a16:creationId xmlns:a16="http://schemas.microsoft.com/office/drawing/2014/main" id="{9EB5D2DA-8B25-274E-5BAD-3D68ECAE480F}"/>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654246" y="5184895"/>
            <a:ext cx="2077247" cy="1217052"/>
          </a:xfrm>
          <a:prstGeom prst="rect">
            <a:avLst/>
          </a:prstGeom>
        </p:spPr>
      </p:pic>
    </p:spTree>
    <p:extLst>
      <p:ext uri="{BB962C8B-B14F-4D97-AF65-F5344CB8AC3E}">
        <p14:creationId xmlns:p14="http://schemas.microsoft.com/office/powerpoint/2010/main" val="1848878920"/>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xt page long column">
    <p:spTree>
      <p:nvGrpSpPr>
        <p:cNvPr id="1" name=""/>
        <p:cNvGrpSpPr/>
        <p:nvPr/>
      </p:nvGrpSpPr>
      <p:grpSpPr>
        <a:xfrm>
          <a:off x="0" y="0"/>
          <a:ext cx="0" cy="0"/>
          <a:chOff x="0" y="0"/>
          <a:chExt cx="0" cy="0"/>
        </a:xfrm>
      </p:grpSpPr>
      <p:sp>
        <p:nvSpPr>
          <p:cNvPr id="20" name="object 3">
            <a:extLst>
              <a:ext uri="{FF2B5EF4-FFF2-40B4-BE49-F238E27FC236}">
                <a16:creationId xmlns:a16="http://schemas.microsoft.com/office/drawing/2014/main" id="{058863F9-D66B-19FE-9659-E286871EB6B3}"/>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a:p>
        </p:txBody>
      </p:sp>
      <p:sp>
        <p:nvSpPr>
          <p:cNvPr id="18" name="Text Placeholder 134">
            <a:extLst>
              <a:ext uri="{FF2B5EF4-FFF2-40B4-BE49-F238E27FC236}">
                <a16:creationId xmlns:a16="http://schemas.microsoft.com/office/drawing/2014/main" id="{AE3EBF62-F7D8-A61C-1B53-901C51B7FEF5}"/>
              </a:ext>
            </a:extLst>
          </p:cNvPr>
          <p:cNvSpPr>
            <a:spLocks noGrp="1"/>
          </p:cNvSpPr>
          <p:nvPr>
            <p:ph type="body" sz="quarter" idx="12" hasCustomPrompt="1"/>
          </p:nvPr>
        </p:nvSpPr>
        <p:spPr>
          <a:xfrm>
            <a:off x="1267501" y="2221380"/>
            <a:ext cx="8201902"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19" name="Text Placeholder 134">
            <a:extLst>
              <a:ext uri="{FF2B5EF4-FFF2-40B4-BE49-F238E27FC236}">
                <a16:creationId xmlns:a16="http://schemas.microsoft.com/office/drawing/2014/main" id="{44D5E909-9BB9-327B-3D39-95694A834D74}"/>
              </a:ext>
            </a:extLst>
          </p:cNvPr>
          <p:cNvSpPr>
            <a:spLocks noGrp="1"/>
          </p:cNvSpPr>
          <p:nvPr>
            <p:ph type="body" sz="quarter" idx="13" hasCustomPrompt="1"/>
          </p:nvPr>
        </p:nvSpPr>
        <p:spPr>
          <a:xfrm>
            <a:off x="1264407" y="2783395"/>
            <a:ext cx="8201902"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pic>
        <p:nvPicPr>
          <p:cNvPr id="21" name="Graphic 20">
            <a:extLst>
              <a:ext uri="{FF2B5EF4-FFF2-40B4-BE49-F238E27FC236}">
                <a16:creationId xmlns:a16="http://schemas.microsoft.com/office/drawing/2014/main" id="{B84D65BA-1D1F-C854-55EE-0E31FC03A542}"/>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229219" y="6171581"/>
            <a:ext cx="1232162" cy="445754"/>
          </a:xfrm>
          <a:prstGeom prst="rect">
            <a:avLst/>
          </a:prstGeom>
        </p:spPr>
      </p:pic>
      <p:sp>
        <p:nvSpPr>
          <p:cNvPr id="2" name="Text Placeholder 134">
            <a:extLst>
              <a:ext uri="{FF2B5EF4-FFF2-40B4-BE49-F238E27FC236}">
                <a16:creationId xmlns:a16="http://schemas.microsoft.com/office/drawing/2014/main" id="{200DDC93-0F95-B9DC-25C0-1A069AD7985C}"/>
              </a:ext>
            </a:extLst>
          </p:cNvPr>
          <p:cNvSpPr>
            <a:spLocks noGrp="1"/>
          </p:cNvSpPr>
          <p:nvPr>
            <p:ph type="body" sz="quarter" idx="11" hasCustomPrompt="1"/>
          </p:nvPr>
        </p:nvSpPr>
        <p:spPr>
          <a:xfrm>
            <a:off x="1255674" y="1266632"/>
            <a:ext cx="8201902"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3" name="Graphic 2">
            <a:extLst>
              <a:ext uri="{FF2B5EF4-FFF2-40B4-BE49-F238E27FC236}">
                <a16:creationId xmlns:a16="http://schemas.microsoft.com/office/drawing/2014/main" id="{6F5BDFD3-7F22-C2FD-35C2-5D7759F54CB2}"/>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22500" r="28064"/>
          <a:stretch/>
        </p:blipFill>
        <p:spPr>
          <a:xfrm>
            <a:off x="8893416" y="0"/>
            <a:ext cx="3298584" cy="4659538"/>
          </a:xfrm>
          <a:prstGeom prst="rect">
            <a:avLst/>
          </a:prstGeom>
        </p:spPr>
      </p:pic>
    </p:spTree>
    <p:extLst>
      <p:ext uri="{BB962C8B-B14F-4D97-AF65-F5344CB8AC3E}">
        <p14:creationId xmlns:p14="http://schemas.microsoft.com/office/powerpoint/2010/main" val="1460202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6E567-9A78-1591-4CA1-4AAAF9A5482D}"/>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5C8C4641-431E-11A1-87D0-FBDF6271BEA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88BCBDE4-4BCD-47EB-6897-CAFBF3795C92}"/>
              </a:ext>
            </a:extLst>
          </p:cNvPr>
          <p:cNvSpPr>
            <a:spLocks noGrp="1"/>
          </p:cNvSpPr>
          <p:nvPr>
            <p:ph type="dt" sz="half" idx="10"/>
          </p:nvPr>
        </p:nvSpPr>
        <p:spPr/>
        <p:txBody>
          <a:bodyPr/>
          <a:lstStyle/>
          <a:p>
            <a:fld id="{DEA4021D-36CB-497A-944E-5E64416BD4C9}" type="datetimeFigureOut">
              <a:rPr lang="en-GB" smtClean="0"/>
              <a:t>12/05/2025</a:t>
            </a:fld>
            <a:endParaRPr lang="en-GB"/>
          </a:p>
        </p:txBody>
      </p:sp>
      <p:sp>
        <p:nvSpPr>
          <p:cNvPr id="5" name="Footer Placeholder 4">
            <a:extLst>
              <a:ext uri="{FF2B5EF4-FFF2-40B4-BE49-F238E27FC236}">
                <a16:creationId xmlns:a16="http://schemas.microsoft.com/office/drawing/2014/main" id="{47D49903-5168-C7AE-2C91-20851061824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5714228-44E1-DB52-F90E-E17D6BF56C35}"/>
              </a:ext>
            </a:extLst>
          </p:cNvPr>
          <p:cNvSpPr>
            <a:spLocks noGrp="1"/>
          </p:cNvSpPr>
          <p:nvPr>
            <p:ph type="sldNum" sz="quarter" idx="12"/>
          </p:nvPr>
        </p:nvSpPr>
        <p:spPr/>
        <p:txBody>
          <a:bodyPr/>
          <a:lstStyle/>
          <a:p>
            <a:fld id="{082058CA-D8A8-4989-A272-FFDE98A1E462}" type="slidenum">
              <a:rPr lang="en-GB" smtClean="0"/>
              <a:t>‹#›</a:t>
            </a:fld>
            <a:endParaRPr lang="en-GB"/>
          </a:p>
        </p:txBody>
      </p:sp>
    </p:spTree>
    <p:extLst>
      <p:ext uri="{BB962C8B-B14F-4D97-AF65-F5344CB8AC3E}">
        <p14:creationId xmlns:p14="http://schemas.microsoft.com/office/powerpoint/2010/main" val="4051506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0DB50-0C51-07CC-AA25-1D852AE7596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B1C48809-5127-EBC2-8C46-FB137D35699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3ED8BDB-610D-9DAD-3F7C-9A6EE66E0CDB}"/>
              </a:ext>
            </a:extLst>
          </p:cNvPr>
          <p:cNvSpPr>
            <a:spLocks noGrp="1"/>
          </p:cNvSpPr>
          <p:nvPr>
            <p:ph type="dt" sz="half" idx="10"/>
          </p:nvPr>
        </p:nvSpPr>
        <p:spPr/>
        <p:txBody>
          <a:bodyPr/>
          <a:lstStyle/>
          <a:p>
            <a:fld id="{DEA4021D-36CB-497A-944E-5E64416BD4C9}" type="datetimeFigureOut">
              <a:rPr lang="en-GB" smtClean="0"/>
              <a:t>12/05/2025</a:t>
            </a:fld>
            <a:endParaRPr lang="en-GB"/>
          </a:p>
        </p:txBody>
      </p:sp>
      <p:sp>
        <p:nvSpPr>
          <p:cNvPr id="5" name="Footer Placeholder 4">
            <a:extLst>
              <a:ext uri="{FF2B5EF4-FFF2-40B4-BE49-F238E27FC236}">
                <a16:creationId xmlns:a16="http://schemas.microsoft.com/office/drawing/2014/main" id="{14D20C48-5F64-AACA-4401-ED6ACEED1A6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6655A3-0238-4F0B-23F0-324E6B97E548}"/>
              </a:ext>
            </a:extLst>
          </p:cNvPr>
          <p:cNvSpPr>
            <a:spLocks noGrp="1"/>
          </p:cNvSpPr>
          <p:nvPr>
            <p:ph type="sldNum" sz="quarter" idx="12"/>
          </p:nvPr>
        </p:nvSpPr>
        <p:spPr/>
        <p:txBody>
          <a:bodyPr/>
          <a:lstStyle/>
          <a:p>
            <a:fld id="{082058CA-D8A8-4989-A272-FFDE98A1E462}" type="slidenum">
              <a:rPr lang="en-GB" smtClean="0"/>
              <a:t>‹#›</a:t>
            </a:fld>
            <a:endParaRPr lang="en-GB"/>
          </a:p>
        </p:txBody>
      </p:sp>
    </p:spTree>
    <p:extLst>
      <p:ext uri="{BB962C8B-B14F-4D97-AF65-F5344CB8AC3E}">
        <p14:creationId xmlns:p14="http://schemas.microsoft.com/office/powerpoint/2010/main" val="33530041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086D3-9E67-8FC5-D509-E67415E61E5E}"/>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672F57A5-AD4F-20F5-D643-E35D2965F97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00800705-29AF-5223-9E4B-3B5F853E93B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9C88520D-09D8-D6AC-C4D9-90D1CC54775E}"/>
              </a:ext>
            </a:extLst>
          </p:cNvPr>
          <p:cNvSpPr>
            <a:spLocks noGrp="1"/>
          </p:cNvSpPr>
          <p:nvPr>
            <p:ph type="dt" sz="half" idx="10"/>
          </p:nvPr>
        </p:nvSpPr>
        <p:spPr/>
        <p:txBody>
          <a:bodyPr/>
          <a:lstStyle/>
          <a:p>
            <a:fld id="{DEA4021D-36CB-497A-944E-5E64416BD4C9}" type="datetimeFigureOut">
              <a:rPr lang="en-GB" smtClean="0"/>
              <a:t>12/05/2025</a:t>
            </a:fld>
            <a:endParaRPr lang="en-GB"/>
          </a:p>
        </p:txBody>
      </p:sp>
      <p:sp>
        <p:nvSpPr>
          <p:cNvPr id="6" name="Footer Placeholder 5">
            <a:extLst>
              <a:ext uri="{FF2B5EF4-FFF2-40B4-BE49-F238E27FC236}">
                <a16:creationId xmlns:a16="http://schemas.microsoft.com/office/drawing/2014/main" id="{9DFF4E3E-318A-10F1-7252-34F789938E1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701FC22-DAA4-4DF3-1B76-718A7D15B344}"/>
              </a:ext>
            </a:extLst>
          </p:cNvPr>
          <p:cNvSpPr>
            <a:spLocks noGrp="1"/>
          </p:cNvSpPr>
          <p:nvPr>
            <p:ph type="sldNum" sz="quarter" idx="12"/>
          </p:nvPr>
        </p:nvSpPr>
        <p:spPr/>
        <p:txBody>
          <a:bodyPr/>
          <a:lstStyle/>
          <a:p>
            <a:fld id="{082058CA-D8A8-4989-A272-FFDE98A1E462}" type="slidenum">
              <a:rPr lang="en-GB" smtClean="0"/>
              <a:t>‹#›</a:t>
            </a:fld>
            <a:endParaRPr lang="en-GB"/>
          </a:p>
        </p:txBody>
      </p:sp>
    </p:spTree>
    <p:extLst>
      <p:ext uri="{BB962C8B-B14F-4D97-AF65-F5344CB8AC3E}">
        <p14:creationId xmlns:p14="http://schemas.microsoft.com/office/powerpoint/2010/main" val="1776790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3B25C-F0CD-F4EF-8324-BFA23619C744}"/>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115103CF-98C5-9C39-281B-3803BE65A67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A566174-BB0F-2BBA-BBFE-E40CBD502421}"/>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2C6929E2-3DFD-46B6-C927-074457C9DB4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04F6630-C91F-46A9-264D-88AD747A874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2751A127-0B36-6193-0B85-EF6F86455A35}"/>
              </a:ext>
            </a:extLst>
          </p:cNvPr>
          <p:cNvSpPr>
            <a:spLocks noGrp="1"/>
          </p:cNvSpPr>
          <p:nvPr>
            <p:ph type="dt" sz="half" idx="10"/>
          </p:nvPr>
        </p:nvSpPr>
        <p:spPr/>
        <p:txBody>
          <a:bodyPr/>
          <a:lstStyle/>
          <a:p>
            <a:fld id="{DEA4021D-36CB-497A-944E-5E64416BD4C9}" type="datetimeFigureOut">
              <a:rPr lang="en-GB" smtClean="0"/>
              <a:t>12/05/2025</a:t>
            </a:fld>
            <a:endParaRPr lang="en-GB"/>
          </a:p>
        </p:txBody>
      </p:sp>
      <p:sp>
        <p:nvSpPr>
          <p:cNvPr id="8" name="Footer Placeholder 7">
            <a:extLst>
              <a:ext uri="{FF2B5EF4-FFF2-40B4-BE49-F238E27FC236}">
                <a16:creationId xmlns:a16="http://schemas.microsoft.com/office/drawing/2014/main" id="{1A71AB79-C79A-A3A3-4AFA-987A466F370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4032303-CD8C-9A78-81F1-5FA7036E9CBE}"/>
              </a:ext>
            </a:extLst>
          </p:cNvPr>
          <p:cNvSpPr>
            <a:spLocks noGrp="1"/>
          </p:cNvSpPr>
          <p:nvPr>
            <p:ph type="sldNum" sz="quarter" idx="12"/>
          </p:nvPr>
        </p:nvSpPr>
        <p:spPr/>
        <p:txBody>
          <a:bodyPr/>
          <a:lstStyle/>
          <a:p>
            <a:fld id="{082058CA-D8A8-4989-A272-FFDE98A1E462}" type="slidenum">
              <a:rPr lang="en-GB" smtClean="0"/>
              <a:t>‹#›</a:t>
            </a:fld>
            <a:endParaRPr lang="en-GB"/>
          </a:p>
        </p:txBody>
      </p:sp>
    </p:spTree>
    <p:extLst>
      <p:ext uri="{BB962C8B-B14F-4D97-AF65-F5344CB8AC3E}">
        <p14:creationId xmlns:p14="http://schemas.microsoft.com/office/powerpoint/2010/main" val="4245502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C80D5-5C88-677A-B3F6-10BB2BB9D02E}"/>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F786569C-BAF0-3A70-0CBD-C1CD23B25FC6}"/>
              </a:ext>
            </a:extLst>
          </p:cNvPr>
          <p:cNvSpPr>
            <a:spLocks noGrp="1"/>
          </p:cNvSpPr>
          <p:nvPr>
            <p:ph type="dt" sz="half" idx="10"/>
          </p:nvPr>
        </p:nvSpPr>
        <p:spPr/>
        <p:txBody>
          <a:bodyPr/>
          <a:lstStyle/>
          <a:p>
            <a:fld id="{DEA4021D-36CB-497A-944E-5E64416BD4C9}" type="datetimeFigureOut">
              <a:rPr lang="en-GB" smtClean="0"/>
              <a:t>12/05/2025</a:t>
            </a:fld>
            <a:endParaRPr lang="en-GB"/>
          </a:p>
        </p:txBody>
      </p:sp>
      <p:sp>
        <p:nvSpPr>
          <p:cNvPr id="4" name="Footer Placeholder 3">
            <a:extLst>
              <a:ext uri="{FF2B5EF4-FFF2-40B4-BE49-F238E27FC236}">
                <a16:creationId xmlns:a16="http://schemas.microsoft.com/office/drawing/2014/main" id="{133305E7-BC2F-B30F-5866-D85DFD4929C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37FC140-5F23-856E-DB5C-3CF6A7D7F143}"/>
              </a:ext>
            </a:extLst>
          </p:cNvPr>
          <p:cNvSpPr>
            <a:spLocks noGrp="1"/>
          </p:cNvSpPr>
          <p:nvPr>
            <p:ph type="sldNum" sz="quarter" idx="12"/>
          </p:nvPr>
        </p:nvSpPr>
        <p:spPr/>
        <p:txBody>
          <a:bodyPr/>
          <a:lstStyle/>
          <a:p>
            <a:fld id="{082058CA-D8A8-4989-A272-FFDE98A1E462}" type="slidenum">
              <a:rPr lang="en-GB" smtClean="0"/>
              <a:t>‹#›</a:t>
            </a:fld>
            <a:endParaRPr lang="en-GB"/>
          </a:p>
        </p:txBody>
      </p:sp>
    </p:spTree>
    <p:extLst>
      <p:ext uri="{BB962C8B-B14F-4D97-AF65-F5344CB8AC3E}">
        <p14:creationId xmlns:p14="http://schemas.microsoft.com/office/powerpoint/2010/main" val="9438962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DDC32F-968E-5C4D-E63E-5F8307B09DA2}"/>
              </a:ext>
            </a:extLst>
          </p:cNvPr>
          <p:cNvSpPr>
            <a:spLocks noGrp="1"/>
          </p:cNvSpPr>
          <p:nvPr>
            <p:ph type="dt" sz="half" idx="10"/>
          </p:nvPr>
        </p:nvSpPr>
        <p:spPr/>
        <p:txBody>
          <a:bodyPr/>
          <a:lstStyle/>
          <a:p>
            <a:fld id="{DEA4021D-36CB-497A-944E-5E64416BD4C9}" type="datetimeFigureOut">
              <a:rPr lang="en-GB" smtClean="0"/>
              <a:t>12/05/2025</a:t>
            </a:fld>
            <a:endParaRPr lang="en-GB"/>
          </a:p>
        </p:txBody>
      </p:sp>
      <p:sp>
        <p:nvSpPr>
          <p:cNvPr id="3" name="Footer Placeholder 2">
            <a:extLst>
              <a:ext uri="{FF2B5EF4-FFF2-40B4-BE49-F238E27FC236}">
                <a16:creationId xmlns:a16="http://schemas.microsoft.com/office/drawing/2014/main" id="{F287E8DC-FF68-82E6-473E-F85A59E419A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091D0F7-96D7-5AA9-921C-EE26B22F7A83}"/>
              </a:ext>
            </a:extLst>
          </p:cNvPr>
          <p:cNvSpPr>
            <a:spLocks noGrp="1"/>
          </p:cNvSpPr>
          <p:nvPr>
            <p:ph type="sldNum" sz="quarter" idx="12"/>
          </p:nvPr>
        </p:nvSpPr>
        <p:spPr/>
        <p:txBody>
          <a:bodyPr/>
          <a:lstStyle/>
          <a:p>
            <a:fld id="{082058CA-D8A8-4989-A272-FFDE98A1E462}" type="slidenum">
              <a:rPr lang="en-GB" smtClean="0"/>
              <a:t>‹#›</a:t>
            </a:fld>
            <a:endParaRPr lang="en-GB"/>
          </a:p>
        </p:txBody>
      </p:sp>
    </p:spTree>
    <p:extLst>
      <p:ext uri="{BB962C8B-B14F-4D97-AF65-F5344CB8AC3E}">
        <p14:creationId xmlns:p14="http://schemas.microsoft.com/office/powerpoint/2010/main" val="40105480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A61D1-B7BD-A335-272F-A4133706DAE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87393301-9808-1BD4-4025-AA9D482C7A2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F3FE35A5-7AFD-68CD-C085-467D0E2A0F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1DAFAE3-D000-E4F4-FADD-05760D0E42EE}"/>
              </a:ext>
            </a:extLst>
          </p:cNvPr>
          <p:cNvSpPr>
            <a:spLocks noGrp="1"/>
          </p:cNvSpPr>
          <p:nvPr>
            <p:ph type="dt" sz="half" idx="10"/>
          </p:nvPr>
        </p:nvSpPr>
        <p:spPr/>
        <p:txBody>
          <a:bodyPr/>
          <a:lstStyle/>
          <a:p>
            <a:fld id="{DEA4021D-36CB-497A-944E-5E64416BD4C9}" type="datetimeFigureOut">
              <a:rPr lang="en-GB" smtClean="0"/>
              <a:t>12/05/2025</a:t>
            </a:fld>
            <a:endParaRPr lang="en-GB"/>
          </a:p>
        </p:txBody>
      </p:sp>
      <p:sp>
        <p:nvSpPr>
          <p:cNvPr id="6" name="Footer Placeholder 5">
            <a:extLst>
              <a:ext uri="{FF2B5EF4-FFF2-40B4-BE49-F238E27FC236}">
                <a16:creationId xmlns:a16="http://schemas.microsoft.com/office/drawing/2014/main" id="{3C44ACC3-FD91-2CA6-C8FD-DFCFE5686C6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FF4A0F4-10B2-C883-534B-61918425EC3D}"/>
              </a:ext>
            </a:extLst>
          </p:cNvPr>
          <p:cNvSpPr>
            <a:spLocks noGrp="1"/>
          </p:cNvSpPr>
          <p:nvPr>
            <p:ph type="sldNum" sz="quarter" idx="12"/>
          </p:nvPr>
        </p:nvSpPr>
        <p:spPr/>
        <p:txBody>
          <a:bodyPr/>
          <a:lstStyle/>
          <a:p>
            <a:fld id="{082058CA-D8A8-4989-A272-FFDE98A1E462}" type="slidenum">
              <a:rPr lang="en-GB" smtClean="0"/>
              <a:t>‹#›</a:t>
            </a:fld>
            <a:endParaRPr lang="en-GB"/>
          </a:p>
        </p:txBody>
      </p:sp>
    </p:spTree>
    <p:extLst>
      <p:ext uri="{BB962C8B-B14F-4D97-AF65-F5344CB8AC3E}">
        <p14:creationId xmlns:p14="http://schemas.microsoft.com/office/powerpoint/2010/main" val="1280596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4BF7F-A040-2CA6-4A6C-117B0511CC3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A67DB0C3-BD62-C95C-2958-8721173217C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DB310EA-18E4-1FAA-E4B6-6DD2F85540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1EB7D83-7C94-596A-3529-F489E3E045C5}"/>
              </a:ext>
            </a:extLst>
          </p:cNvPr>
          <p:cNvSpPr>
            <a:spLocks noGrp="1"/>
          </p:cNvSpPr>
          <p:nvPr>
            <p:ph type="dt" sz="half" idx="10"/>
          </p:nvPr>
        </p:nvSpPr>
        <p:spPr/>
        <p:txBody>
          <a:bodyPr/>
          <a:lstStyle/>
          <a:p>
            <a:fld id="{DEA4021D-36CB-497A-944E-5E64416BD4C9}" type="datetimeFigureOut">
              <a:rPr lang="en-GB" smtClean="0"/>
              <a:t>12/05/2025</a:t>
            </a:fld>
            <a:endParaRPr lang="en-GB"/>
          </a:p>
        </p:txBody>
      </p:sp>
      <p:sp>
        <p:nvSpPr>
          <p:cNvPr id="6" name="Footer Placeholder 5">
            <a:extLst>
              <a:ext uri="{FF2B5EF4-FFF2-40B4-BE49-F238E27FC236}">
                <a16:creationId xmlns:a16="http://schemas.microsoft.com/office/drawing/2014/main" id="{983A9852-9B0E-2A7E-4DE3-1784B734CE3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3739765-C1CC-154F-D1E3-26CB86242146}"/>
              </a:ext>
            </a:extLst>
          </p:cNvPr>
          <p:cNvSpPr>
            <a:spLocks noGrp="1"/>
          </p:cNvSpPr>
          <p:nvPr>
            <p:ph type="sldNum" sz="quarter" idx="12"/>
          </p:nvPr>
        </p:nvSpPr>
        <p:spPr/>
        <p:txBody>
          <a:bodyPr/>
          <a:lstStyle/>
          <a:p>
            <a:fld id="{082058CA-D8A8-4989-A272-FFDE98A1E462}" type="slidenum">
              <a:rPr lang="en-GB" smtClean="0"/>
              <a:t>‹#›</a:t>
            </a:fld>
            <a:endParaRPr lang="en-GB"/>
          </a:p>
        </p:txBody>
      </p:sp>
    </p:spTree>
    <p:extLst>
      <p:ext uri="{BB962C8B-B14F-4D97-AF65-F5344CB8AC3E}">
        <p14:creationId xmlns:p14="http://schemas.microsoft.com/office/powerpoint/2010/main" val="496269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9AB9BBD-9E3F-036F-0800-ABA5357053E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23DAC27A-13FB-35C0-329D-5D51A311094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5F4AFF6F-0FAF-F9B5-3EBB-644620B8C8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A4021D-36CB-497A-944E-5E64416BD4C9}" type="datetimeFigureOut">
              <a:rPr lang="en-GB" smtClean="0"/>
              <a:t>12/05/2025</a:t>
            </a:fld>
            <a:endParaRPr lang="en-GB"/>
          </a:p>
        </p:txBody>
      </p:sp>
      <p:sp>
        <p:nvSpPr>
          <p:cNvPr id="5" name="Footer Placeholder 4">
            <a:extLst>
              <a:ext uri="{FF2B5EF4-FFF2-40B4-BE49-F238E27FC236}">
                <a16:creationId xmlns:a16="http://schemas.microsoft.com/office/drawing/2014/main" id="{402B2B2C-A22F-B584-5A48-CF9B52FF41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8018712-483A-563C-2D8A-412D7ED47EC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2058CA-D8A8-4989-A272-FFDE98A1E462}" type="slidenum">
              <a:rPr lang="en-GB" smtClean="0"/>
              <a:t>‹#›</a:t>
            </a:fld>
            <a:endParaRPr lang="en-GB"/>
          </a:p>
        </p:txBody>
      </p:sp>
    </p:spTree>
    <p:extLst>
      <p:ext uri="{BB962C8B-B14F-4D97-AF65-F5344CB8AC3E}">
        <p14:creationId xmlns:p14="http://schemas.microsoft.com/office/powerpoint/2010/main" val="256353801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gmcancer.org.uk/programmes-of-work/personalised-care-2/genomics/" TargetMode="Externa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C46D6859-2C5A-CECB-34BA-4384A23B217A}"/>
              </a:ext>
            </a:extLst>
          </p:cNvPr>
          <p:cNvGraphicFramePr>
            <a:graphicFrameLocks/>
          </p:cNvGraphicFramePr>
          <p:nvPr/>
        </p:nvGraphicFramePr>
        <p:xfrm>
          <a:off x="417660" y="5002471"/>
          <a:ext cx="11356680" cy="1107818"/>
        </p:xfrm>
        <a:graphic>
          <a:graphicData uri="http://schemas.openxmlformats.org/drawingml/2006/table">
            <a:tbl>
              <a:tblPr firstRow="1" bandRow="1">
                <a:tableStyleId>{5C22544A-7EE6-4342-B048-85BDC9FD1C3A}</a:tableStyleId>
              </a:tblPr>
              <a:tblGrid>
                <a:gridCol w="11356680">
                  <a:extLst>
                    <a:ext uri="{9D8B030D-6E8A-4147-A177-3AD203B41FA5}">
                      <a16:colId xmlns:a16="http://schemas.microsoft.com/office/drawing/2014/main" val="2041376170"/>
                    </a:ext>
                  </a:extLst>
                </a:gridCol>
              </a:tblGrid>
              <a:tr h="381808">
                <a:tc>
                  <a:txBody>
                    <a:bodyPr/>
                    <a:lstStyle/>
                    <a:p>
                      <a:pPr marL="0" algn="l" defTabSz="914400" rtl="0" eaLnBrk="1" latinLnBrk="0" hangingPunct="1"/>
                      <a:r>
                        <a:rPr lang="en-GB" sz="1400" b="1" kern="1200" dirty="0">
                          <a:solidFill>
                            <a:schemeClr val="bg1"/>
                          </a:solidFill>
                          <a:latin typeface="Arial" panose="020B0604020202020204" pitchFamily="34" charset="0"/>
                          <a:ea typeface="+mn-ea"/>
                          <a:cs typeface="Arial" panose="020B0604020202020204" pitchFamily="34" charset="0"/>
                        </a:rPr>
                        <a:t>Future Pathways</a:t>
                      </a:r>
                    </a:p>
                  </a:txBody>
                  <a:tcPr marL="55449" marR="55449" marT="27725" marB="27725" anchor="ctr">
                    <a:solidFill>
                      <a:srgbClr val="0D86A1"/>
                    </a:solidFill>
                  </a:tcPr>
                </a:tc>
                <a:extLst>
                  <a:ext uri="{0D108BD9-81ED-4DB2-BD59-A6C34878D82A}">
                    <a16:rowId xmlns:a16="http://schemas.microsoft.com/office/drawing/2014/main" val="754425774"/>
                  </a:ext>
                </a:extLst>
              </a:tr>
              <a:tr h="2810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solidFill>
                            <a:srgbClr val="354D56"/>
                          </a:solidFill>
                          <a:latin typeface="Arial" panose="020B0604020202020204" pitchFamily="34" charset="0"/>
                          <a:cs typeface="Arial" panose="020B0604020202020204" pitchFamily="34" charset="0"/>
                        </a:rPr>
                        <a:t>Breast</a:t>
                      </a:r>
                      <a:r>
                        <a:rPr lang="en-GB" sz="1100" b="0" dirty="0">
                          <a:solidFill>
                            <a:srgbClr val="354D56"/>
                          </a:solidFill>
                          <a:latin typeface="Arial" panose="020B0604020202020204" pitchFamily="34" charset="0"/>
                          <a:cs typeface="Arial" panose="020B0604020202020204" pitchFamily="34" charset="0"/>
                        </a:rPr>
                        <a:t> – Review of pathway for PIK3CA testing for all eligible patients (HER2- HR+)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b="0" dirty="0">
                        <a:solidFill>
                          <a:srgbClr val="354D56"/>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solidFill>
                            <a:srgbClr val="354D56"/>
                          </a:solidFill>
                          <a:latin typeface="Arial" panose="020B0604020202020204" pitchFamily="34" charset="0"/>
                          <a:cs typeface="Arial" panose="020B0604020202020204" pitchFamily="34" charset="0"/>
                        </a:rPr>
                        <a:t>Colorectal</a:t>
                      </a:r>
                      <a:r>
                        <a:rPr lang="en-GB" sz="1100" b="0" dirty="0">
                          <a:solidFill>
                            <a:srgbClr val="354D56"/>
                          </a:solidFill>
                          <a:latin typeface="Arial" panose="020B0604020202020204" pitchFamily="34" charset="0"/>
                          <a:cs typeface="Arial" panose="020B0604020202020204" pitchFamily="34" charset="0"/>
                        </a:rPr>
                        <a:t> – Mainstreaming germline testing for Inherited polyposis and early onset colorectal cancer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b="0" dirty="0">
                        <a:solidFill>
                          <a:srgbClr val="354D56"/>
                        </a:solidFill>
                        <a:latin typeface="Arial" panose="020B0604020202020204" pitchFamily="34" charset="0"/>
                        <a:cs typeface="Arial" panose="020B0604020202020204" pitchFamily="34" charset="0"/>
                      </a:endParaRPr>
                    </a:p>
                  </a:txBody>
                  <a:tcPr marL="55449" marR="55449" marT="27725" marB="27725" anchor="ctr">
                    <a:solidFill>
                      <a:srgbClr val="D0D1D2"/>
                    </a:solidFill>
                  </a:tcPr>
                </a:tc>
                <a:extLst>
                  <a:ext uri="{0D108BD9-81ED-4DB2-BD59-A6C34878D82A}">
                    <a16:rowId xmlns:a16="http://schemas.microsoft.com/office/drawing/2014/main" val="3867720909"/>
                  </a:ext>
                </a:extLst>
              </a:tr>
            </a:tbl>
          </a:graphicData>
        </a:graphic>
      </p:graphicFrame>
      <p:graphicFrame>
        <p:nvGraphicFramePr>
          <p:cNvPr id="12" name="Table 8">
            <a:extLst>
              <a:ext uri="{FF2B5EF4-FFF2-40B4-BE49-F238E27FC236}">
                <a16:creationId xmlns:a16="http://schemas.microsoft.com/office/drawing/2014/main" id="{DF1939F7-BCB8-DC28-F74A-C3E248BCD1E3}"/>
              </a:ext>
            </a:extLst>
          </p:cNvPr>
          <p:cNvGraphicFramePr>
            <a:graphicFrameLocks/>
          </p:cNvGraphicFramePr>
          <p:nvPr>
            <p:extLst>
              <p:ext uri="{D42A27DB-BD31-4B8C-83A1-F6EECF244321}">
                <p14:modId xmlns:p14="http://schemas.microsoft.com/office/powerpoint/2010/main" val="2599945349"/>
              </p:ext>
            </p:extLst>
          </p:nvPr>
        </p:nvGraphicFramePr>
        <p:xfrm>
          <a:off x="6221896" y="788280"/>
          <a:ext cx="5552444" cy="4052076"/>
        </p:xfrm>
        <a:graphic>
          <a:graphicData uri="http://schemas.openxmlformats.org/drawingml/2006/table">
            <a:tbl>
              <a:tblPr firstRow="1" bandRow="1">
                <a:tableStyleId>{5C22544A-7EE6-4342-B048-85BDC9FD1C3A}</a:tableStyleId>
              </a:tblPr>
              <a:tblGrid>
                <a:gridCol w="5552444">
                  <a:extLst>
                    <a:ext uri="{9D8B030D-6E8A-4147-A177-3AD203B41FA5}">
                      <a16:colId xmlns:a16="http://schemas.microsoft.com/office/drawing/2014/main" val="2041376170"/>
                    </a:ext>
                  </a:extLst>
                </a:gridCol>
              </a:tblGrid>
              <a:tr h="358035">
                <a:tc>
                  <a:txBody>
                    <a:bodyPr/>
                    <a:lstStyle/>
                    <a:p>
                      <a:pPr marL="0" algn="l" defTabSz="914400" rtl="0" eaLnBrk="1" latinLnBrk="0" hangingPunct="1"/>
                      <a:r>
                        <a:rPr lang="en-GB" sz="1400" b="1" kern="1200" dirty="0">
                          <a:solidFill>
                            <a:schemeClr val="bg1"/>
                          </a:solidFill>
                          <a:latin typeface="Arial" panose="020B0604020202020204" pitchFamily="34" charset="0"/>
                          <a:ea typeface="+mn-ea"/>
                          <a:cs typeface="Arial" panose="020B0604020202020204" pitchFamily="34" charset="0"/>
                        </a:rPr>
                        <a:t>Ongoing Pathway improvement </a:t>
                      </a:r>
                      <a:r>
                        <a:rPr lang="en-GB" sz="1400" b="1" kern="1200">
                          <a:solidFill>
                            <a:schemeClr val="bg1"/>
                          </a:solidFill>
                          <a:latin typeface="Arial" panose="020B0604020202020204" pitchFamily="34" charset="0"/>
                          <a:ea typeface="+mn-ea"/>
                          <a:cs typeface="Arial" panose="020B0604020202020204" pitchFamily="34" charset="0"/>
                        </a:rPr>
                        <a:t>work  24/25 going in to 25/26</a:t>
                      </a:r>
                      <a:endParaRPr lang="en-GB" sz="1400" b="1" kern="1200" dirty="0">
                        <a:solidFill>
                          <a:schemeClr val="bg1"/>
                        </a:solidFill>
                        <a:latin typeface="Arial" panose="020B0604020202020204" pitchFamily="34" charset="0"/>
                        <a:ea typeface="+mn-ea"/>
                        <a:cs typeface="Arial" panose="020B0604020202020204" pitchFamily="34" charset="0"/>
                      </a:endParaRPr>
                    </a:p>
                  </a:txBody>
                  <a:tcPr marL="55449" marR="55449" marT="27725" marB="27725" anchor="ctr">
                    <a:solidFill>
                      <a:srgbClr val="0D86A1"/>
                    </a:solidFill>
                  </a:tcPr>
                </a:tc>
                <a:extLst>
                  <a:ext uri="{0D108BD9-81ED-4DB2-BD59-A6C34878D82A}">
                    <a16:rowId xmlns:a16="http://schemas.microsoft.com/office/drawing/2014/main" val="754425774"/>
                  </a:ext>
                </a:extLst>
              </a:tr>
              <a:tr h="36940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solidFill>
                            <a:srgbClr val="354D56"/>
                          </a:solidFill>
                          <a:latin typeface="Arial" panose="020B0604020202020204" pitchFamily="34" charset="0"/>
                          <a:cs typeface="Arial" panose="020B0604020202020204" pitchFamily="34" charset="0"/>
                        </a:rPr>
                        <a:t>Melanoma:</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rgbClr val="354D56"/>
                          </a:solidFill>
                          <a:latin typeface="Arial" panose="020B0604020202020204" pitchFamily="34" charset="0"/>
                          <a:cs typeface="Arial" panose="020B0604020202020204" pitchFamily="34" charset="0"/>
                        </a:rPr>
                        <a:t>Reflex BRAF testing for all melanomas over pT2b. </a:t>
                      </a:r>
                      <a:r>
                        <a:rPr lang="en-GB" sz="1100" b="1" dirty="0">
                          <a:solidFill>
                            <a:srgbClr val="354D56"/>
                          </a:solidFill>
                          <a:latin typeface="Arial" panose="020B0604020202020204" pitchFamily="34" charset="0"/>
                          <a:cs typeface="Arial" panose="020B0604020202020204" pitchFamily="34" charset="0"/>
                        </a:rPr>
                        <a:t>Comms being finalised.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rgbClr val="354D56"/>
                          </a:solidFill>
                          <a:latin typeface="Arial" panose="020B0604020202020204" pitchFamily="34" charset="0"/>
                          <a:cs typeface="Arial" panose="020B0604020202020204" pitchFamily="34" charset="0"/>
                        </a:rPr>
                        <a:t> </a:t>
                      </a:r>
                      <a:endParaRPr lang="en-GB" sz="1100" b="0" dirty="0">
                        <a:solidFill>
                          <a:srgbClr val="354D56"/>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solidFill>
                            <a:srgbClr val="354D56"/>
                          </a:solidFill>
                          <a:latin typeface="Arial" panose="020B0604020202020204" pitchFamily="34" charset="0"/>
                          <a:cs typeface="Arial" panose="020B0604020202020204" pitchFamily="34" charset="0"/>
                        </a:rPr>
                        <a:t>Sarcoma:</a:t>
                      </a:r>
                    </a:p>
                    <a:p>
                      <a:pPr>
                        <a:defRPr/>
                      </a:pPr>
                      <a:r>
                        <a:rPr lang="en-GB" sz="1100" b="0" dirty="0">
                          <a:solidFill>
                            <a:srgbClr val="354D56"/>
                          </a:solidFill>
                          <a:latin typeface="Arial" panose="020B0604020202020204" pitchFamily="34" charset="0"/>
                          <a:cs typeface="Arial" panose="020B0604020202020204" pitchFamily="34" charset="0"/>
                        </a:rPr>
                        <a:t>Reflex NTRK testing for all eligible patients (est. 500 patients per year).  </a:t>
                      </a:r>
                      <a:r>
                        <a:rPr lang="en-GB" sz="1100" b="1" dirty="0">
                          <a:solidFill>
                            <a:srgbClr val="354D56"/>
                          </a:solidFill>
                          <a:latin typeface="Arial" panose="020B0604020202020204" pitchFamily="34" charset="0"/>
                          <a:cs typeface="Arial" panose="020B0604020202020204" pitchFamily="34" charset="0"/>
                        </a:rPr>
                        <a:t>SOP drafted to support implementation  (MFT &amp; Christie).  Awaiting agreement on start date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b="1" dirty="0">
                        <a:solidFill>
                          <a:srgbClr val="354D56"/>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solidFill>
                            <a:srgbClr val="354D56"/>
                          </a:solidFill>
                          <a:latin typeface="Arial" panose="020B0604020202020204" pitchFamily="34" charset="0"/>
                          <a:cs typeface="Arial" panose="020B0604020202020204" pitchFamily="34" charset="0"/>
                        </a:rPr>
                        <a:t>Prostate: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solidFill>
                            <a:srgbClr val="354D56"/>
                          </a:solidFill>
                          <a:latin typeface="Arial" panose="020B0604020202020204" pitchFamily="34" charset="0"/>
                          <a:cs typeface="Arial" panose="020B0604020202020204" pitchFamily="34" charset="0"/>
                        </a:rPr>
                        <a:t>Reflex BRCA:  **** </a:t>
                      </a:r>
                      <a:r>
                        <a:rPr lang="en-GB" sz="1100" b="0" dirty="0">
                          <a:solidFill>
                            <a:srgbClr val="354D56"/>
                          </a:solidFill>
                          <a:latin typeface="Arial" panose="020B0604020202020204" pitchFamily="34" charset="0"/>
                          <a:cs typeface="Arial" panose="020B0604020202020204" pitchFamily="34" charset="0"/>
                        </a:rPr>
                        <a:t>CPGC to confirm timelines for transfer over as this has stopped the changes recommended within the project from happening to improve timelines.</a:t>
                      </a:r>
                      <a:endParaRPr lang="en-GB" sz="1100" b="1" dirty="0">
                        <a:solidFill>
                          <a:srgbClr val="354D56"/>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b="1" dirty="0">
                        <a:solidFill>
                          <a:srgbClr val="354D56"/>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solidFill>
                            <a:srgbClr val="354D56"/>
                          </a:solidFill>
                          <a:latin typeface="Arial" panose="020B0604020202020204" pitchFamily="34" charset="0"/>
                          <a:cs typeface="Arial" panose="020B0604020202020204" pitchFamily="34" charset="0"/>
                        </a:rPr>
                        <a:t>Gynae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rgbClr val="354D56"/>
                          </a:solidFill>
                          <a:latin typeface="Arial" panose="020B0604020202020204" pitchFamily="34" charset="0"/>
                          <a:cs typeface="Arial" panose="020B0604020202020204" pitchFamily="34" charset="0"/>
                        </a:rPr>
                        <a:t>Ovarian - Review of germline testing process </a:t>
                      </a:r>
                      <a:r>
                        <a:rPr lang="en-GB" sz="1100" b="1" dirty="0">
                          <a:solidFill>
                            <a:srgbClr val="354D56"/>
                          </a:solidFill>
                          <a:latin typeface="Arial" panose="020B0604020202020204" pitchFamily="34" charset="0"/>
                          <a:cs typeface="Arial" panose="020B0604020202020204" pitchFamily="34" charset="0"/>
                        </a:rPr>
                        <a:t>– in project initiation ( baseline audit 75% of eligible patients tested)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rgbClr val="354D56"/>
                          </a:solidFill>
                          <a:latin typeface="Arial" panose="020B0604020202020204" pitchFamily="34" charset="0"/>
                          <a:cs typeface="Arial" panose="020B0604020202020204" pitchFamily="34" charset="0"/>
                        </a:rPr>
                        <a:t>Endometrial – baseline data for POLE testing.  </a:t>
                      </a:r>
                      <a:r>
                        <a:rPr lang="en-GB" sz="1100" b="1" dirty="0">
                          <a:solidFill>
                            <a:srgbClr val="354D56"/>
                          </a:solidFill>
                          <a:latin typeface="Arial" panose="020B0604020202020204" pitchFamily="34" charset="0"/>
                          <a:cs typeface="Arial" panose="020B0604020202020204" pitchFamily="34" charset="0"/>
                        </a:rPr>
                        <a:t>Delayed due to personnel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b="1" dirty="0">
                        <a:solidFill>
                          <a:srgbClr val="354D56"/>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solidFill>
                            <a:srgbClr val="354D56"/>
                          </a:solidFill>
                          <a:latin typeface="Arial" panose="020B0604020202020204" pitchFamily="34" charset="0"/>
                          <a:cs typeface="Arial" panose="020B0604020202020204" pitchFamily="34" charset="0"/>
                        </a:rPr>
                        <a:t>Lung:</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rgbClr val="354D56"/>
                          </a:solidFill>
                          <a:latin typeface="Arial" panose="020B0604020202020204" pitchFamily="34" charset="0"/>
                          <a:cs typeface="Arial" panose="020B0604020202020204" pitchFamily="34" charset="0"/>
                        </a:rPr>
                        <a:t>Small scale QI projects to improve pathways and reduce bottlenecks to genomic testing ( Including IHC) from test request to accessing reports.  Focus on Salford with plans to share learning and encourage implementation of improvements</a:t>
                      </a:r>
                    </a:p>
                  </a:txBody>
                  <a:tcPr marL="55449" marR="55449" marT="27725" marB="27725" anchor="ctr">
                    <a:solidFill>
                      <a:srgbClr val="D0D1D2"/>
                    </a:solidFill>
                  </a:tcPr>
                </a:tc>
                <a:extLst>
                  <a:ext uri="{0D108BD9-81ED-4DB2-BD59-A6C34878D82A}">
                    <a16:rowId xmlns:a16="http://schemas.microsoft.com/office/drawing/2014/main" val="3867720909"/>
                  </a:ext>
                </a:extLst>
              </a:tr>
            </a:tbl>
          </a:graphicData>
        </a:graphic>
      </p:graphicFrame>
      <p:graphicFrame>
        <p:nvGraphicFramePr>
          <p:cNvPr id="13" name="Table 8">
            <a:extLst>
              <a:ext uri="{FF2B5EF4-FFF2-40B4-BE49-F238E27FC236}">
                <a16:creationId xmlns:a16="http://schemas.microsoft.com/office/drawing/2014/main" id="{0CA887F9-744C-811B-B2EA-939F0182599C}"/>
              </a:ext>
            </a:extLst>
          </p:cNvPr>
          <p:cNvGraphicFramePr>
            <a:graphicFrameLocks/>
          </p:cNvGraphicFramePr>
          <p:nvPr>
            <p:extLst>
              <p:ext uri="{D42A27DB-BD31-4B8C-83A1-F6EECF244321}">
                <p14:modId xmlns:p14="http://schemas.microsoft.com/office/powerpoint/2010/main" val="3116298449"/>
              </p:ext>
            </p:extLst>
          </p:nvPr>
        </p:nvGraphicFramePr>
        <p:xfrm>
          <a:off x="417660" y="788279"/>
          <a:ext cx="5552444" cy="4052077"/>
        </p:xfrm>
        <a:graphic>
          <a:graphicData uri="http://schemas.openxmlformats.org/drawingml/2006/table">
            <a:tbl>
              <a:tblPr firstRow="1" bandRow="1">
                <a:tableStyleId>{5C22544A-7EE6-4342-B048-85BDC9FD1C3A}</a:tableStyleId>
              </a:tblPr>
              <a:tblGrid>
                <a:gridCol w="5552444">
                  <a:extLst>
                    <a:ext uri="{9D8B030D-6E8A-4147-A177-3AD203B41FA5}">
                      <a16:colId xmlns:a16="http://schemas.microsoft.com/office/drawing/2014/main" val="2041376170"/>
                    </a:ext>
                  </a:extLst>
                </a:gridCol>
              </a:tblGrid>
              <a:tr h="358035">
                <a:tc>
                  <a:txBody>
                    <a:bodyPr/>
                    <a:lstStyle/>
                    <a:p>
                      <a:pPr marL="0" algn="l" defTabSz="914400" rtl="0" eaLnBrk="1" latinLnBrk="0" hangingPunct="1"/>
                      <a:r>
                        <a:rPr lang="en-GB" sz="1400" b="1" kern="1200" dirty="0">
                          <a:solidFill>
                            <a:schemeClr val="bg1"/>
                          </a:solidFill>
                          <a:latin typeface="Arial" panose="020B0604020202020204" pitchFamily="34" charset="0"/>
                          <a:ea typeface="+mn-ea"/>
                          <a:cs typeface="Arial" panose="020B0604020202020204" pitchFamily="34" charset="0"/>
                        </a:rPr>
                        <a:t>Completed pathway Improvements</a:t>
                      </a:r>
                    </a:p>
                  </a:txBody>
                  <a:tcPr marL="55449" marR="55449" marT="27725" marB="27725" anchor="ctr">
                    <a:solidFill>
                      <a:srgbClr val="0D86A1"/>
                    </a:solidFill>
                  </a:tcPr>
                </a:tc>
                <a:extLst>
                  <a:ext uri="{0D108BD9-81ED-4DB2-BD59-A6C34878D82A}">
                    <a16:rowId xmlns:a16="http://schemas.microsoft.com/office/drawing/2014/main" val="754425774"/>
                  </a:ext>
                </a:extLst>
              </a:tr>
              <a:tr h="36940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solidFill>
                            <a:srgbClr val="354D56"/>
                          </a:solidFill>
                          <a:latin typeface="Arial" panose="020B0604020202020204" pitchFamily="34" charset="0"/>
                          <a:cs typeface="Arial" panose="020B0604020202020204" pitchFamily="34" charset="0"/>
                        </a:rPr>
                        <a:t>Colorectal: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rgbClr val="354D56"/>
                          </a:solidFill>
                          <a:latin typeface="Arial" panose="020B0604020202020204" pitchFamily="34" charset="0"/>
                          <a:cs typeface="Arial" panose="020B0604020202020204" pitchFamily="34" charset="0"/>
                        </a:rPr>
                        <a:t>Genomic champions within local MDTs to advocate and support the requesting of Somatic testing from local MDTs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b="0" dirty="0">
                        <a:solidFill>
                          <a:srgbClr val="354D56"/>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solidFill>
                            <a:srgbClr val="354D56"/>
                          </a:solidFill>
                          <a:latin typeface="Arial" panose="020B0604020202020204" pitchFamily="34" charset="0"/>
                          <a:cs typeface="Arial" panose="020B0604020202020204" pitchFamily="34" charset="0"/>
                        </a:rPr>
                        <a:t>Thyroid:</a:t>
                      </a:r>
                      <a:r>
                        <a:rPr lang="en-GB" sz="1100" dirty="0">
                          <a:solidFill>
                            <a:srgbClr val="354D56"/>
                          </a:solidFill>
                          <a:latin typeface="Arial" panose="020B0604020202020204" pitchFamily="34" charset="0"/>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rgbClr val="354D56"/>
                          </a:solidFill>
                          <a:latin typeface="Arial" panose="020B0604020202020204" pitchFamily="34" charset="0"/>
                          <a:cs typeface="Arial" panose="020B0604020202020204" pitchFamily="34" charset="0"/>
                        </a:rPr>
                        <a:t>Reflex BRAF testing for Anaplastic Thyroid Cancer (ATC)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rgbClr val="354D56"/>
                          </a:solidFill>
                          <a:latin typeface="Arial" panose="020B0604020202020204" pitchFamily="34" charset="0"/>
                          <a:cs typeface="Arial" panose="020B0604020202020204" pitchFamily="34" charset="0"/>
                        </a:rPr>
                        <a:t>Germline RET testing initiated from oncology clinic rather than referral to clinical genetics for Medullary Thyroid Cancer (MTC)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solidFill>
                          <a:srgbClr val="354D56"/>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solidFill>
                            <a:srgbClr val="354D56"/>
                          </a:solidFill>
                          <a:latin typeface="Arial" panose="020B0604020202020204" pitchFamily="34" charset="0"/>
                          <a:cs typeface="Arial" panose="020B0604020202020204" pitchFamily="34" charset="0"/>
                        </a:rPr>
                        <a:t>Prostate</a:t>
                      </a:r>
                      <a:r>
                        <a:rPr lang="en-GB" sz="1100" dirty="0">
                          <a:solidFill>
                            <a:srgbClr val="354D56"/>
                          </a:solidFill>
                          <a:latin typeface="Arial" panose="020B0604020202020204" pitchFamily="34" charset="0"/>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rgbClr val="354D56"/>
                          </a:solidFill>
                          <a:latin typeface="Arial" panose="020B0604020202020204" pitchFamily="34" charset="0"/>
                          <a:cs typeface="Arial" panose="020B0604020202020204" pitchFamily="34" charset="0"/>
                        </a:rPr>
                        <a:t>Germline testing initiated from oncology clinic rather than referral to clinical genetics for eligible patients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solidFill>
                          <a:srgbClr val="354D56"/>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solidFill>
                            <a:srgbClr val="354D56"/>
                          </a:solidFill>
                          <a:latin typeface="Arial" panose="020B0604020202020204" pitchFamily="34" charset="0"/>
                          <a:cs typeface="Arial" panose="020B0604020202020204" pitchFamily="34" charset="0"/>
                        </a:rPr>
                        <a:t>HPB</a:t>
                      </a:r>
                      <a:r>
                        <a:rPr lang="en-GB" sz="1100" dirty="0">
                          <a:solidFill>
                            <a:srgbClr val="354D56"/>
                          </a:solidFill>
                          <a:latin typeface="Arial" panose="020B0604020202020204" pitchFamily="34" charset="0"/>
                          <a:cs typeface="Arial" panose="020B0604020202020204" pitchFamily="34" charset="0"/>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rgbClr val="354D56"/>
                          </a:solidFill>
                          <a:latin typeface="Arial" panose="020B0604020202020204" pitchFamily="34" charset="0"/>
                          <a:cs typeface="Arial" panose="020B0604020202020204" pitchFamily="34" charset="0"/>
                        </a:rPr>
                        <a:t>Genomic testing requested from local MDT for all pancreatic cancer patients supported by the genomics Champion role (</a:t>
                      </a:r>
                      <a:r>
                        <a:rPr lang="en-GB" sz="1100" dirty="0" err="1">
                          <a:solidFill>
                            <a:srgbClr val="354D56"/>
                          </a:solidFill>
                          <a:latin typeface="Arial" panose="020B0604020202020204" pitchFamily="34" charset="0"/>
                          <a:cs typeface="Arial" panose="020B0604020202020204" pitchFamily="34" charset="0"/>
                        </a:rPr>
                        <a:t>est</a:t>
                      </a:r>
                      <a:r>
                        <a:rPr lang="en-GB" sz="1100" dirty="0">
                          <a:solidFill>
                            <a:srgbClr val="354D56"/>
                          </a:solidFill>
                          <a:latin typeface="Arial" panose="020B0604020202020204" pitchFamily="34" charset="0"/>
                          <a:cs typeface="Arial" panose="020B0604020202020204" pitchFamily="34" charset="0"/>
                        </a:rPr>
                        <a:t> 250 patients a year).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dirty="0">
                          <a:solidFill>
                            <a:srgbClr val="354D56"/>
                          </a:solidFill>
                          <a:latin typeface="Arial" panose="020B0604020202020204" pitchFamily="34" charset="0"/>
                          <a:cs typeface="Arial" panose="020B0604020202020204" pitchFamily="34" charset="0"/>
                        </a:rPr>
                        <a:t>Reflex testing for cholangiocarcinoma (</a:t>
                      </a:r>
                      <a:r>
                        <a:rPr lang="en-GB" sz="1100" b="0" dirty="0" err="1">
                          <a:solidFill>
                            <a:srgbClr val="354D56"/>
                          </a:solidFill>
                          <a:latin typeface="Arial" panose="020B0604020202020204" pitchFamily="34" charset="0"/>
                          <a:cs typeface="Arial" panose="020B0604020202020204" pitchFamily="34" charset="0"/>
                        </a:rPr>
                        <a:t>est</a:t>
                      </a:r>
                      <a:r>
                        <a:rPr lang="en-GB" sz="1100" b="0" dirty="0">
                          <a:solidFill>
                            <a:srgbClr val="354D56"/>
                          </a:solidFill>
                          <a:latin typeface="Arial" panose="020B0604020202020204" pitchFamily="34" charset="0"/>
                          <a:cs typeface="Arial" panose="020B0604020202020204" pitchFamily="34" charset="0"/>
                        </a:rPr>
                        <a:t> 100 per year)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100" b="0" dirty="0">
                        <a:solidFill>
                          <a:srgbClr val="354D56"/>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dirty="0">
                          <a:solidFill>
                            <a:srgbClr val="354D56"/>
                          </a:solidFill>
                          <a:latin typeface="Arial" panose="020B0604020202020204" pitchFamily="34" charset="0"/>
                          <a:cs typeface="Arial" panose="020B0604020202020204" pitchFamily="34" charset="0"/>
                        </a:rPr>
                        <a:t>All Genomics clinical leads have agreed to continue as genomic clinical leads on the relevant pathway boards to ensure oversight and sustainability of improvements.  All completed pathways. Briefings, SOPs etc can be found </a:t>
                      </a:r>
                      <a:r>
                        <a:rPr lang="en-GB" sz="1100" b="1" dirty="0">
                          <a:solidFill>
                            <a:srgbClr val="354D56"/>
                          </a:solidFill>
                          <a:latin typeface="Arial" panose="020B0604020202020204" pitchFamily="34" charset="0"/>
                          <a:cs typeface="Arial" panose="020B0604020202020204" pitchFamily="34" charset="0"/>
                          <a:hlinkClick r:id="rId2"/>
                        </a:rPr>
                        <a:t>here</a:t>
                      </a:r>
                      <a:endParaRPr lang="en-GB" sz="1100" b="1" dirty="0">
                        <a:solidFill>
                          <a:srgbClr val="354D56"/>
                        </a:solidFill>
                        <a:latin typeface="Arial" panose="020B0604020202020204" pitchFamily="34" charset="0"/>
                        <a:cs typeface="Arial" panose="020B0604020202020204" pitchFamily="34" charset="0"/>
                      </a:endParaRPr>
                    </a:p>
                  </a:txBody>
                  <a:tcPr marL="55449" marR="55449" marT="27725" marB="27725" anchor="ctr">
                    <a:solidFill>
                      <a:srgbClr val="D0D1D2"/>
                    </a:solidFill>
                  </a:tcPr>
                </a:tc>
                <a:extLst>
                  <a:ext uri="{0D108BD9-81ED-4DB2-BD59-A6C34878D82A}">
                    <a16:rowId xmlns:a16="http://schemas.microsoft.com/office/drawing/2014/main" val="3867720909"/>
                  </a:ext>
                </a:extLst>
              </a:tr>
            </a:tbl>
          </a:graphicData>
        </a:graphic>
      </p:graphicFrame>
      <p:sp>
        <p:nvSpPr>
          <p:cNvPr id="14" name="TextBox 13">
            <a:extLst>
              <a:ext uri="{FF2B5EF4-FFF2-40B4-BE49-F238E27FC236}">
                <a16:creationId xmlns:a16="http://schemas.microsoft.com/office/drawing/2014/main" id="{4F64B52B-3109-DCF7-E40A-07C20373187B}"/>
              </a:ext>
            </a:extLst>
          </p:cNvPr>
          <p:cNvSpPr txBox="1"/>
          <p:nvPr/>
        </p:nvSpPr>
        <p:spPr>
          <a:xfrm>
            <a:off x="0" y="-621"/>
            <a:ext cx="12192000" cy="596317"/>
          </a:xfrm>
          <a:prstGeom prst="rect">
            <a:avLst/>
          </a:prstGeom>
          <a:solidFill>
            <a:schemeClr val="accent5">
              <a:lumMod val="20000"/>
              <a:lumOff val="80000"/>
            </a:schemeClr>
          </a:solidFill>
        </p:spPr>
        <p:txBody>
          <a:bodyPr wrap="square" rtlCol="0">
            <a:spAutoFit/>
          </a:bodyPr>
          <a:lstStyle/>
          <a:p>
            <a:pPr marL="269875" marR="0" lvl="0" indent="0" algn="l" defTabSz="914400" rtl="0" eaLnBrk="1" fontAlgn="auto" latinLnBrk="0" hangingPunct="1">
              <a:lnSpc>
                <a:spcPct val="100000"/>
              </a:lnSpc>
              <a:spcBef>
                <a:spcPts val="0"/>
              </a:spcBef>
              <a:spcAft>
                <a:spcPts val="0"/>
              </a:spcAft>
              <a:buClrTx/>
              <a:buSzTx/>
              <a:buFontTx/>
              <a:buNone/>
              <a:tabLst/>
              <a:defRPr/>
            </a:pPr>
            <a:r>
              <a:rPr kumimoji="0" lang="en-GB" sz="3275" b="1" i="0" u="none" strike="noStrike" kern="1200" cap="none" spc="0" normalizeH="0" baseline="0" noProof="0" dirty="0">
                <a:ln>
                  <a:noFill/>
                </a:ln>
                <a:solidFill>
                  <a:srgbClr val="005FBF"/>
                </a:solidFill>
                <a:effectLst/>
                <a:uLnTx/>
                <a:uFillTx/>
                <a:latin typeface="Arial" panose="020B0604020202020204" pitchFamily="34" charset="0"/>
                <a:ea typeface="+mn-ea"/>
                <a:cs typeface="Arial" panose="020B0604020202020204" pitchFamily="34" charset="0"/>
              </a:rPr>
              <a:t>Genomics pathway improvement </a:t>
            </a:r>
          </a:p>
        </p:txBody>
      </p:sp>
      <p:sp>
        <p:nvSpPr>
          <p:cNvPr id="15" name="TextBox 14">
            <a:extLst>
              <a:ext uri="{FF2B5EF4-FFF2-40B4-BE49-F238E27FC236}">
                <a16:creationId xmlns:a16="http://schemas.microsoft.com/office/drawing/2014/main" id="{F2C2FD62-7F2D-2476-FC0D-2AF862544BA4}"/>
              </a:ext>
            </a:extLst>
          </p:cNvPr>
          <p:cNvSpPr txBox="1"/>
          <p:nvPr/>
        </p:nvSpPr>
        <p:spPr>
          <a:xfrm>
            <a:off x="7118646" y="5349425"/>
            <a:ext cx="4655694"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5FBF"/>
                </a:solidFill>
                <a:effectLst/>
                <a:uLnTx/>
                <a:uFillTx/>
                <a:latin typeface="Arial" panose="020B0604020202020204" pitchFamily="34" charset="0"/>
                <a:ea typeface="+mn-ea"/>
                <a:cs typeface="Arial" panose="020B0604020202020204" pitchFamily="34" charset="0"/>
              </a:rPr>
              <a:t>The team can support </a:t>
            </a:r>
            <a:r>
              <a:rPr lang="en-GB" sz="1200" b="1" dirty="0">
                <a:solidFill>
                  <a:srgbClr val="005FBF"/>
                </a:solidFill>
                <a:latin typeface="Arial" panose="020B0604020202020204" pitchFamily="34" charset="0"/>
                <a:cs typeface="Arial" panose="020B0604020202020204" pitchFamily="34" charset="0"/>
              </a:rPr>
              <a:t>new or existing </a:t>
            </a:r>
            <a:r>
              <a:rPr kumimoji="0" lang="en-GB" sz="1200" b="1" i="0" u="none" strike="noStrike" kern="1200" cap="none" spc="0" normalizeH="0" baseline="0" noProof="0" dirty="0">
                <a:ln>
                  <a:noFill/>
                </a:ln>
                <a:solidFill>
                  <a:srgbClr val="005FBF"/>
                </a:solidFill>
                <a:effectLst/>
                <a:uLnTx/>
                <a:uFillTx/>
                <a:latin typeface="Arial" panose="020B0604020202020204" pitchFamily="34" charset="0"/>
                <a:ea typeface="+mn-ea"/>
                <a:cs typeface="Arial" panose="020B0604020202020204" pitchFamily="34" charset="0"/>
              </a:rPr>
              <a:t>pathways where there is an opportunity identified to increase G</a:t>
            </a:r>
            <a:r>
              <a:rPr lang="en-GB" sz="1200" b="1" dirty="0" err="1">
                <a:solidFill>
                  <a:srgbClr val="005FBF"/>
                </a:solidFill>
                <a:latin typeface="Arial" panose="020B0604020202020204" pitchFamily="34" charset="0"/>
                <a:cs typeface="Arial" panose="020B0604020202020204" pitchFamily="34" charset="0"/>
              </a:rPr>
              <a:t>enomic</a:t>
            </a:r>
            <a:r>
              <a:rPr lang="en-GB" sz="1200" b="1" dirty="0">
                <a:solidFill>
                  <a:srgbClr val="005FBF"/>
                </a:solidFill>
                <a:latin typeface="Arial" panose="020B0604020202020204" pitchFamily="34" charset="0"/>
                <a:cs typeface="Arial" panose="020B0604020202020204" pitchFamily="34" charset="0"/>
              </a:rPr>
              <a:t> </a:t>
            </a:r>
            <a:r>
              <a:rPr kumimoji="0" lang="en-GB" sz="1200" b="1" i="0" u="none" strike="noStrike" kern="1200" cap="none" spc="0" normalizeH="0" baseline="0" noProof="0" dirty="0">
                <a:ln>
                  <a:noFill/>
                </a:ln>
                <a:solidFill>
                  <a:srgbClr val="005FBF"/>
                </a:solidFill>
                <a:effectLst/>
                <a:uLnTx/>
                <a:uFillTx/>
                <a:latin typeface="Arial" panose="020B0604020202020204" pitchFamily="34" charset="0"/>
                <a:ea typeface="+mn-ea"/>
                <a:cs typeface="Arial" panose="020B0604020202020204" pitchFamily="34" charset="0"/>
              </a:rPr>
              <a:t>Test D</a:t>
            </a:r>
            <a:r>
              <a:rPr lang="en-GB" sz="1200" b="1" dirty="0" err="1">
                <a:solidFill>
                  <a:srgbClr val="005FBF"/>
                </a:solidFill>
                <a:latin typeface="Arial" panose="020B0604020202020204" pitchFamily="34" charset="0"/>
                <a:cs typeface="Arial" panose="020B0604020202020204" pitchFamily="34" charset="0"/>
              </a:rPr>
              <a:t>irectory</a:t>
            </a:r>
            <a:r>
              <a:rPr lang="en-GB" sz="1200" b="1" dirty="0">
                <a:solidFill>
                  <a:srgbClr val="005FBF"/>
                </a:solidFill>
                <a:latin typeface="Arial" panose="020B0604020202020204" pitchFamily="34" charset="0"/>
                <a:cs typeface="Arial" panose="020B0604020202020204" pitchFamily="34" charset="0"/>
              </a:rPr>
              <a:t> standard of care compliance</a:t>
            </a:r>
            <a:r>
              <a:rPr kumimoji="0" lang="en-GB" sz="1200" b="1" i="0" u="none" strike="noStrike" kern="1200" cap="none" spc="0" normalizeH="0" baseline="0" noProof="0" dirty="0">
                <a:ln>
                  <a:noFill/>
                </a:ln>
                <a:solidFill>
                  <a:srgbClr val="005FBF"/>
                </a:solidFill>
                <a:effectLst/>
                <a:uLnTx/>
                <a:uFillTx/>
                <a:latin typeface="Arial" panose="020B0604020202020204" pitchFamily="34" charset="0"/>
                <a:ea typeface="+mn-ea"/>
                <a:cs typeface="Arial" panose="020B0604020202020204" pitchFamily="34" charset="0"/>
              </a:rPr>
              <a:t> and improve turnaround </a:t>
            </a:r>
            <a:r>
              <a:rPr lang="en-GB" sz="1200" b="1" dirty="0">
                <a:solidFill>
                  <a:srgbClr val="005FBF"/>
                </a:solidFill>
                <a:latin typeface="Arial" panose="020B0604020202020204" pitchFamily="34" charset="0"/>
                <a:cs typeface="Arial" panose="020B0604020202020204" pitchFamily="34" charset="0"/>
              </a:rPr>
              <a:t>times for</a:t>
            </a:r>
            <a:r>
              <a:rPr kumimoji="0" lang="en-GB" sz="1200" b="1" i="0" u="none" strike="noStrike" kern="1200" cap="none" spc="0" normalizeH="0" baseline="0" noProof="0" dirty="0">
                <a:ln>
                  <a:noFill/>
                </a:ln>
                <a:solidFill>
                  <a:srgbClr val="005FBF"/>
                </a:solidFill>
                <a:effectLst/>
                <a:uLnTx/>
                <a:uFillTx/>
                <a:latin typeface="Arial" panose="020B0604020202020204" pitchFamily="34" charset="0"/>
                <a:ea typeface="+mn-ea"/>
                <a:cs typeface="Arial" panose="020B0604020202020204" pitchFamily="34" charset="0"/>
              </a:rPr>
              <a:t> genomic testing</a:t>
            </a:r>
          </a:p>
        </p:txBody>
      </p:sp>
    </p:spTree>
    <p:extLst>
      <p:ext uri="{BB962C8B-B14F-4D97-AF65-F5344CB8AC3E}">
        <p14:creationId xmlns:p14="http://schemas.microsoft.com/office/powerpoint/2010/main" val="224165804"/>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367</Words>
  <Application>Microsoft Office PowerPoint</Application>
  <PresentationFormat>Widescreen</PresentationFormat>
  <Paragraphs>38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1_Office Theme</vt:lpstr>
      <vt:lpstr>PowerPoint Presentation</vt:lpstr>
    </vt:vector>
  </TitlesOfParts>
  <Company>The Christie NHS Foundation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HEYS, Lisa (THE CHRISTIE NHS FOUNDATION TRUST)</dc:creator>
  <cp:lastModifiedBy>LAW, Katie (THE CHRISTIE NHS FOUNDATION TRUST)</cp:lastModifiedBy>
  <cp:revision>3</cp:revision>
  <dcterms:created xsi:type="dcterms:W3CDTF">2025-04-23T12:29:41Z</dcterms:created>
  <dcterms:modified xsi:type="dcterms:W3CDTF">2025-05-12T11:02:35Z</dcterms:modified>
</cp:coreProperties>
</file>